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Default Extension="vml" ContentType="application/vnd.openxmlformats-officedocument.vmlDrawing"/>
  <Override PartName="/ppt/notesSlides/notesSlide8.xml" ContentType="application/vnd.openxmlformats-officedocument.presentationml.notesSlide+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xls" ContentType="application/vnd.ms-exce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notesSlides/notesSlide9.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diagrams/quickStyle1.xml" ContentType="application/vnd.openxmlformats-officedocument.drawingml.diagramStyl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2" r:id="rId1"/>
  </p:sldMasterIdLst>
  <p:notesMasterIdLst>
    <p:notesMasterId r:id="rId113"/>
  </p:notesMasterIdLst>
  <p:sldIdLst>
    <p:sldId id="256" r:id="rId2"/>
    <p:sldId id="342" r:id="rId3"/>
    <p:sldId id="340" r:id="rId4"/>
    <p:sldId id="341" r:id="rId5"/>
    <p:sldId id="346" r:id="rId6"/>
    <p:sldId id="440" r:id="rId7"/>
    <p:sldId id="297" r:id="rId8"/>
    <p:sldId id="298" r:id="rId9"/>
    <p:sldId id="322" r:id="rId10"/>
    <p:sldId id="325" r:id="rId11"/>
    <p:sldId id="323" r:id="rId12"/>
    <p:sldId id="324" r:id="rId13"/>
    <p:sldId id="371" r:id="rId14"/>
    <p:sldId id="372" r:id="rId15"/>
    <p:sldId id="469" r:id="rId16"/>
    <p:sldId id="382" r:id="rId17"/>
    <p:sldId id="390" r:id="rId18"/>
    <p:sldId id="383" r:id="rId19"/>
    <p:sldId id="384" r:id="rId20"/>
    <p:sldId id="385" r:id="rId21"/>
    <p:sldId id="386" r:id="rId22"/>
    <p:sldId id="387" r:id="rId23"/>
    <p:sldId id="388" r:id="rId24"/>
    <p:sldId id="468" r:id="rId25"/>
    <p:sldId id="311" r:id="rId26"/>
    <p:sldId id="460" r:id="rId27"/>
    <p:sldId id="459" r:id="rId28"/>
    <p:sldId id="461" r:id="rId29"/>
    <p:sldId id="345" r:id="rId30"/>
    <p:sldId id="328" r:id="rId31"/>
    <p:sldId id="453" r:id="rId32"/>
    <p:sldId id="350" r:id="rId33"/>
    <p:sldId id="452" r:id="rId34"/>
    <p:sldId id="454" r:id="rId35"/>
    <p:sldId id="455" r:id="rId36"/>
    <p:sldId id="456" r:id="rId37"/>
    <p:sldId id="357" r:id="rId38"/>
    <p:sldId id="463" r:id="rId39"/>
    <p:sldId id="411" r:id="rId40"/>
    <p:sldId id="414" r:id="rId41"/>
    <p:sldId id="413" r:id="rId42"/>
    <p:sldId id="415" r:id="rId43"/>
    <p:sldId id="361" r:id="rId44"/>
    <p:sldId id="464" r:id="rId45"/>
    <p:sldId id="362" r:id="rId46"/>
    <p:sldId id="466" r:id="rId47"/>
    <p:sldId id="467" r:id="rId48"/>
    <p:sldId id="380" r:id="rId49"/>
    <p:sldId id="381" r:id="rId50"/>
    <p:sldId id="389" r:id="rId51"/>
    <p:sldId id="369" r:id="rId52"/>
    <p:sldId id="378" r:id="rId53"/>
    <p:sldId id="373" r:id="rId54"/>
    <p:sldId id="377" r:id="rId55"/>
    <p:sldId id="375" r:id="rId56"/>
    <p:sldId id="376" r:id="rId57"/>
    <p:sldId id="465" r:id="rId58"/>
    <p:sldId id="450" r:id="rId59"/>
    <p:sldId id="451" r:id="rId60"/>
    <p:sldId id="306" r:id="rId61"/>
    <p:sldId id="396" r:id="rId62"/>
    <p:sldId id="399" r:id="rId63"/>
    <p:sldId id="400" r:id="rId64"/>
    <p:sldId id="337" r:id="rId65"/>
    <p:sldId id="338" r:id="rId66"/>
    <p:sldId id="391" r:id="rId67"/>
    <p:sldId id="308" r:id="rId68"/>
    <p:sldId id="409" r:id="rId69"/>
    <p:sldId id="393" r:id="rId70"/>
    <p:sldId id="317" r:id="rId71"/>
    <p:sldId id="416" r:id="rId72"/>
    <p:sldId id="402" r:id="rId73"/>
    <p:sldId id="403" r:id="rId74"/>
    <p:sldId id="309" r:id="rId75"/>
    <p:sldId id="404" r:id="rId76"/>
    <p:sldId id="405" r:id="rId77"/>
    <p:sldId id="406" r:id="rId78"/>
    <p:sldId id="407" r:id="rId79"/>
    <p:sldId id="408" r:id="rId80"/>
    <p:sldId id="426" r:id="rId81"/>
    <p:sldId id="462" r:id="rId82"/>
    <p:sldId id="410" r:id="rId83"/>
    <p:sldId id="318" r:id="rId84"/>
    <p:sldId id="419" r:id="rId85"/>
    <p:sldId id="420" r:id="rId86"/>
    <p:sldId id="421" r:id="rId87"/>
    <p:sldId id="422" r:id="rId88"/>
    <p:sldId id="438" r:id="rId89"/>
    <p:sldId id="439" r:id="rId90"/>
    <p:sldId id="423" r:id="rId91"/>
    <p:sldId id="431" r:id="rId92"/>
    <p:sldId id="427" r:id="rId93"/>
    <p:sldId id="428" r:id="rId94"/>
    <p:sldId id="429" r:id="rId95"/>
    <p:sldId id="430" r:id="rId96"/>
    <p:sldId id="432" r:id="rId97"/>
    <p:sldId id="433" r:id="rId98"/>
    <p:sldId id="434" r:id="rId99"/>
    <p:sldId id="435" r:id="rId100"/>
    <p:sldId id="436" r:id="rId101"/>
    <p:sldId id="437" r:id="rId102"/>
    <p:sldId id="441" r:id="rId103"/>
    <p:sldId id="442" r:id="rId104"/>
    <p:sldId id="443" r:id="rId105"/>
    <p:sldId id="444" r:id="rId106"/>
    <p:sldId id="445" r:id="rId107"/>
    <p:sldId id="446" r:id="rId108"/>
    <p:sldId id="447" r:id="rId109"/>
    <p:sldId id="448" r:id="rId110"/>
    <p:sldId id="449" r:id="rId111"/>
    <p:sldId id="321" r:id="rId112"/>
  </p:sldIdLst>
  <p:sldSz cx="9144000" cy="6858000" type="screen4x3"/>
  <p:notesSz cx="6858000" cy="9144000"/>
  <p:defaultTextStyle>
    <a:defPPr>
      <a:defRPr lang="hi-IN"/>
    </a:defPPr>
    <a:lvl1pPr algn="l" rtl="0" fontAlgn="base">
      <a:spcBef>
        <a:spcPct val="0"/>
      </a:spcBef>
      <a:spcAft>
        <a:spcPct val="0"/>
      </a:spcAft>
      <a:defRPr kern="1200">
        <a:solidFill>
          <a:schemeClr val="tx1"/>
        </a:solidFill>
        <a:latin typeface="Tahoma" pitchFamily="34" charset="0"/>
        <a:ea typeface="+mn-ea"/>
        <a:cs typeface="Mangal" pitchFamily="18" charset="0"/>
      </a:defRPr>
    </a:lvl1pPr>
    <a:lvl2pPr marL="457200" algn="l" rtl="0" fontAlgn="base">
      <a:spcBef>
        <a:spcPct val="0"/>
      </a:spcBef>
      <a:spcAft>
        <a:spcPct val="0"/>
      </a:spcAft>
      <a:defRPr kern="1200">
        <a:solidFill>
          <a:schemeClr val="tx1"/>
        </a:solidFill>
        <a:latin typeface="Tahoma" pitchFamily="34" charset="0"/>
        <a:ea typeface="+mn-ea"/>
        <a:cs typeface="Mangal" pitchFamily="18" charset="0"/>
      </a:defRPr>
    </a:lvl2pPr>
    <a:lvl3pPr marL="914400" algn="l" rtl="0" fontAlgn="base">
      <a:spcBef>
        <a:spcPct val="0"/>
      </a:spcBef>
      <a:spcAft>
        <a:spcPct val="0"/>
      </a:spcAft>
      <a:defRPr kern="1200">
        <a:solidFill>
          <a:schemeClr val="tx1"/>
        </a:solidFill>
        <a:latin typeface="Tahoma" pitchFamily="34" charset="0"/>
        <a:ea typeface="+mn-ea"/>
        <a:cs typeface="Mangal" pitchFamily="18" charset="0"/>
      </a:defRPr>
    </a:lvl3pPr>
    <a:lvl4pPr marL="1371600" algn="l" rtl="0" fontAlgn="base">
      <a:spcBef>
        <a:spcPct val="0"/>
      </a:spcBef>
      <a:spcAft>
        <a:spcPct val="0"/>
      </a:spcAft>
      <a:defRPr kern="1200">
        <a:solidFill>
          <a:schemeClr val="tx1"/>
        </a:solidFill>
        <a:latin typeface="Tahoma" pitchFamily="34" charset="0"/>
        <a:ea typeface="+mn-ea"/>
        <a:cs typeface="Mangal" pitchFamily="18" charset="0"/>
      </a:defRPr>
    </a:lvl4pPr>
    <a:lvl5pPr marL="1828800" algn="l" rtl="0" fontAlgn="base">
      <a:spcBef>
        <a:spcPct val="0"/>
      </a:spcBef>
      <a:spcAft>
        <a:spcPct val="0"/>
      </a:spcAft>
      <a:defRPr kern="1200">
        <a:solidFill>
          <a:schemeClr val="tx1"/>
        </a:solidFill>
        <a:latin typeface="Tahoma" pitchFamily="34" charset="0"/>
        <a:ea typeface="+mn-ea"/>
        <a:cs typeface="Mangal" pitchFamily="18" charset="0"/>
      </a:defRPr>
    </a:lvl5pPr>
    <a:lvl6pPr marL="2286000" algn="l" defTabSz="914400" rtl="0" eaLnBrk="1" latinLnBrk="0" hangingPunct="1">
      <a:defRPr kern="1200">
        <a:solidFill>
          <a:schemeClr val="tx1"/>
        </a:solidFill>
        <a:latin typeface="Tahoma" pitchFamily="34" charset="0"/>
        <a:ea typeface="+mn-ea"/>
        <a:cs typeface="Mangal" pitchFamily="18" charset="0"/>
      </a:defRPr>
    </a:lvl6pPr>
    <a:lvl7pPr marL="2743200" algn="l" defTabSz="914400" rtl="0" eaLnBrk="1" latinLnBrk="0" hangingPunct="1">
      <a:defRPr kern="1200">
        <a:solidFill>
          <a:schemeClr val="tx1"/>
        </a:solidFill>
        <a:latin typeface="Tahoma" pitchFamily="34" charset="0"/>
        <a:ea typeface="+mn-ea"/>
        <a:cs typeface="Mangal" pitchFamily="18" charset="0"/>
      </a:defRPr>
    </a:lvl7pPr>
    <a:lvl8pPr marL="3200400" algn="l" defTabSz="914400" rtl="0" eaLnBrk="1" latinLnBrk="0" hangingPunct="1">
      <a:defRPr kern="1200">
        <a:solidFill>
          <a:schemeClr val="tx1"/>
        </a:solidFill>
        <a:latin typeface="Tahoma" pitchFamily="34" charset="0"/>
        <a:ea typeface="+mn-ea"/>
        <a:cs typeface="Mangal" pitchFamily="18" charset="0"/>
      </a:defRPr>
    </a:lvl8pPr>
    <a:lvl9pPr marL="3657600" algn="l" defTabSz="914400" rtl="0" eaLnBrk="1" latinLnBrk="0" hangingPunct="1">
      <a:defRPr kern="1200">
        <a:solidFill>
          <a:schemeClr val="tx1"/>
        </a:solidFill>
        <a:latin typeface="Tahoma" pitchFamily="34" charset="0"/>
        <a:ea typeface="+mn-ea"/>
        <a:cs typeface="Mangal"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FFE48F"/>
    <a:srgbClr val="FFCC66"/>
    <a:srgbClr val="66FFFF"/>
    <a:srgbClr val="00FF00"/>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474"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2C5D40-E147-4B02-A096-8E348BBA7F4C}" type="doc">
      <dgm:prSet loTypeId="urn:microsoft.com/office/officeart/2008/layout/VerticalCurvedList" loCatId="list" qsTypeId="urn:microsoft.com/office/officeart/2005/8/quickstyle/3d3" qsCatId="3D" csTypeId="urn:microsoft.com/office/officeart/2005/8/colors/accent1_2" csCatId="accent1" phldr="1"/>
      <dgm:spPr/>
      <dgm:t>
        <a:bodyPr/>
        <a:lstStyle/>
        <a:p>
          <a:endParaRPr lang="en-US"/>
        </a:p>
      </dgm:t>
    </dgm:pt>
    <dgm:pt modelId="{F48CFAD0-BD43-4BBA-8D37-32A125BF46B5}">
      <dgm:prSet phldrT="[Text]"/>
      <dgm:spPr/>
      <dgm:t>
        <a:bodyPr/>
        <a:lstStyle/>
        <a:p>
          <a:r>
            <a:rPr lang="en-US" b="1" dirty="0" smtClean="0">
              <a:solidFill>
                <a:schemeClr val="accent6">
                  <a:lumMod val="50000"/>
                </a:schemeClr>
              </a:solidFill>
            </a:rPr>
            <a:t>Former Presidents and Vice Presidents of India</a:t>
          </a:r>
          <a:endParaRPr lang="en-US" dirty="0">
            <a:solidFill>
              <a:schemeClr val="accent6">
                <a:lumMod val="50000"/>
              </a:schemeClr>
            </a:solidFill>
          </a:endParaRPr>
        </a:p>
      </dgm:t>
    </dgm:pt>
    <dgm:pt modelId="{BBFD5E54-5001-4843-9100-B5B561BE212C}" type="parTrans" cxnId="{1CF2899A-189E-46BE-9BB2-20B5D18314FF}">
      <dgm:prSet/>
      <dgm:spPr/>
      <dgm:t>
        <a:bodyPr/>
        <a:lstStyle/>
        <a:p>
          <a:endParaRPr lang="en-US"/>
        </a:p>
      </dgm:t>
    </dgm:pt>
    <dgm:pt modelId="{B82EC449-8944-4888-85D5-D57A93BDFE13}" type="sibTrans" cxnId="{1CF2899A-189E-46BE-9BB2-20B5D18314FF}">
      <dgm:prSet/>
      <dgm:spPr/>
      <dgm:t>
        <a:bodyPr/>
        <a:lstStyle/>
        <a:p>
          <a:endParaRPr lang="en-US"/>
        </a:p>
      </dgm:t>
    </dgm:pt>
    <dgm:pt modelId="{E1EEDF90-9008-4C32-8F05-818C7AA857FA}">
      <dgm:prSet phldrT="[Text]"/>
      <dgm:spPr/>
      <dgm:t>
        <a:bodyPr/>
        <a:lstStyle/>
        <a:p>
          <a:r>
            <a:rPr lang="en-US" b="1" dirty="0" smtClean="0">
              <a:solidFill>
                <a:schemeClr val="accent6">
                  <a:lumMod val="50000"/>
                </a:schemeClr>
              </a:solidFill>
            </a:rPr>
            <a:t>Former Members of Parliament &amp; Freedom Fighters</a:t>
          </a:r>
          <a:endParaRPr lang="en-US" dirty="0">
            <a:solidFill>
              <a:schemeClr val="accent6">
                <a:lumMod val="50000"/>
              </a:schemeClr>
            </a:solidFill>
          </a:endParaRPr>
        </a:p>
      </dgm:t>
    </dgm:pt>
    <dgm:pt modelId="{9D3976FD-3EE0-4698-BCF3-EACDC888A4CC}" type="parTrans" cxnId="{2F24D49F-8DDC-4938-A95E-D766D78D5C1D}">
      <dgm:prSet/>
      <dgm:spPr/>
      <dgm:t>
        <a:bodyPr/>
        <a:lstStyle/>
        <a:p>
          <a:endParaRPr lang="en-US"/>
        </a:p>
      </dgm:t>
    </dgm:pt>
    <dgm:pt modelId="{DC37A536-8AB8-4BE2-8DA7-BC04E1D61992}" type="sibTrans" cxnId="{2F24D49F-8DDC-4938-A95E-D766D78D5C1D}">
      <dgm:prSet/>
      <dgm:spPr/>
      <dgm:t>
        <a:bodyPr/>
        <a:lstStyle/>
        <a:p>
          <a:endParaRPr lang="en-US"/>
        </a:p>
      </dgm:t>
    </dgm:pt>
    <dgm:pt modelId="{8336F6B8-E802-49F3-AAB3-7F2E203A63C4}">
      <dgm:prSet phldrT="[Text]"/>
      <dgm:spPr/>
      <dgm:t>
        <a:bodyPr/>
        <a:lstStyle/>
        <a:p>
          <a:r>
            <a:rPr lang="en-US" b="1" dirty="0" smtClean="0">
              <a:solidFill>
                <a:schemeClr val="accent6">
                  <a:lumMod val="50000"/>
                </a:schemeClr>
              </a:solidFill>
            </a:rPr>
            <a:t>Retired Judges of the Supreme Court and High Courts </a:t>
          </a:r>
          <a:endParaRPr lang="en-US" dirty="0">
            <a:solidFill>
              <a:schemeClr val="accent6">
                <a:lumMod val="50000"/>
              </a:schemeClr>
            </a:solidFill>
          </a:endParaRPr>
        </a:p>
      </dgm:t>
    </dgm:pt>
    <dgm:pt modelId="{95446454-93EB-45DA-9082-5DAC19816A55}" type="parTrans" cxnId="{859CA7F7-617A-47C5-A948-20B0604F9C47}">
      <dgm:prSet/>
      <dgm:spPr/>
      <dgm:t>
        <a:bodyPr/>
        <a:lstStyle/>
        <a:p>
          <a:endParaRPr lang="en-US"/>
        </a:p>
      </dgm:t>
    </dgm:pt>
    <dgm:pt modelId="{6D431A60-1FBF-41D9-92DB-32EF4D2F8E1E}" type="sibTrans" cxnId="{859CA7F7-617A-47C5-A948-20B0604F9C47}">
      <dgm:prSet/>
      <dgm:spPr/>
      <dgm:t>
        <a:bodyPr/>
        <a:lstStyle/>
        <a:p>
          <a:endParaRPr lang="en-US"/>
        </a:p>
      </dgm:t>
    </dgm:pt>
    <dgm:pt modelId="{1F49928F-BD0B-445D-BFDC-FAC64129BD2D}">
      <dgm:prSet phldrT="[Text]"/>
      <dgm:spPr/>
      <dgm:t>
        <a:bodyPr/>
        <a:lstStyle/>
        <a:p>
          <a:r>
            <a:rPr lang="en-US" b="1" dirty="0" smtClean="0">
              <a:solidFill>
                <a:schemeClr val="accent6">
                  <a:lumMod val="50000"/>
                </a:schemeClr>
              </a:solidFill>
            </a:rPr>
            <a:t>All India Service Officers</a:t>
          </a:r>
          <a:endParaRPr lang="en-US" dirty="0">
            <a:solidFill>
              <a:schemeClr val="accent6">
                <a:lumMod val="50000"/>
              </a:schemeClr>
            </a:solidFill>
          </a:endParaRPr>
        </a:p>
      </dgm:t>
    </dgm:pt>
    <dgm:pt modelId="{DC7731CF-4560-41EE-80AD-6D590214C5A1}" type="parTrans" cxnId="{D394B5FA-D32B-4B89-8F56-513B27C65DFB}">
      <dgm:prSet/>
      <dgm:spPr/>
      <dgm:t>
        <a:bodyPr/>
        <a:lstStyle/>
        <a:p>
          <a:endParaRPr lang="en-US"/>
        </a:p>
      </dgm:t>
    </dgm:pt>
    <dgm:pt modelId="{62CEE86B-A3A1-4A87-BBC1-C41AFA5EE1D4}" type="sibTrans" cxnId="{D394B5FA-D32B-4B89-8F56-513B27C65DFB}">
      <dgm:prSet/>
      <dgm:spPr/>
      <dgm:t>
        <a:bodyPr/>
        <a:lstStyle/>
        <a:p>
          <a:endParaRPr lang="en-US"/>
        </a:p>
      </dgm:t>
    </dgm:pt>
    <dgm:pt modelId="{59C710B3-5BCF-40FE-AED1-741CE46344F5}">
      <dgm:prSet phldrT="[Text]"/>
      <dgm:spPr/>
      <dgm:t>
        <a:bodyPr/>
        <a:lstStyle/>
        <a:p>
          <a:r>
            <a:rPr lang="en-US" b="1" dirty="0" smtClean="0">
              <a:solidFill>
                <a:schemeClr val="accent6">
                  <a:lumMod val="50000"/>
                </a:schemeClr>
              </a:solidFill>
            </a:rPr>
            <a:t>Employee/ Pensioners of Central  Civil Ministries/ Departments</a:t>
          </a:r>
          <a:endParaRPr lang="en-US" dirty="0">
            <a:solidFill>
              <a:schemeClr val="accent6">
                <a:lumMod val="50000"/>
              </a:schemeClr>
            </a:solidFill>
          </a:endParaRPr>
        </a:p>
      </dgm:t>
    </dgm:pt>
    <dgm:pt modelId="{3296DD8F-883E-469A-A93C-3601AC603AB9}" type="parTrans" cxnId="{E07A037E-4094-475B-939E-736FCA027BD2}">
      <dgm:prSet/>
      <dgm:spPr/>
      <dgm:t>
        <a:bodyPr/>
        <a:lstStyle/>
        <a:p>
          <a:endParaRPr lang="en-US"/>
        </a:p>
      </dgm:t>
    </dgm:pt>
    <dgm:pt modelId="{3B7020D4-FF68-4D87-A332-52887286AB89}" type="sibTrans" cxnId="{E07A037E-4094-475B-939E-736FCA027BD2}">
      <dgm:prSet/>
      <dgm:spPr/>
      <dgm:t>
        <a:bodyPr/>
        <a:lstStyle/>
        <a:p>
          <a:endParaRPr lang="en-US"/>
        </a:p>
      </dgm:t>
    </dgm:pt>
    <dgm:pt modelId="{77E33EC5-F5F8-46C5-9411-0629C1A21069}">
      <dgm:prSet phldrT="[Text]"/>
      <dgm:spPr/>
      <dgm:t>
        <a:bodyPr/>
        <a:lstStyle/>
        <a:p>
          <a:r>
            <a:rPr lang="en-US" b="1" dirty="0" smtClean="0">
              <a:solidFill>
                <a:schemeClr val="accent6">
                  <a:lumMod val="50000"/>
                </a:schemeClr>
              </a:solidFill>
            </a:rPr>
            <a:t>National Capital Territory of Delhi, Union Territory Administrations without Legislatures</a:t>
          </a:r>
          <a:r>
            <a:rPr lang="en-US" b="1" dirty="0" smtClean="0"/>
            <a:t>.</a:t>
          </a:r>
          <a:endParaRPr lang="en-US" dirty="0"/>
        </a:p>
      </dgm:t>
    </dgm:pt>
    <dgm:pt modelId="{AD6381A4-79A0-4484-A49E-E1964DFCBC17}" type="parTrans" cxnId="{C17E3166-0AEE-4F53-9D63-D322B31486D4}">
      <dgm:prSet/>
      <dgm:spPr/>
      <dgm:t>
        <a:bodyPr/>
        <a:lstStyle/>
        <a:p>
          <a:endParaRPr lang="en-US"/>
        </a:p>
      </dgm:t>
    </dgm:pt>
    <dgm:pt modelId="{6E481C17-950E-4667-8B0B-9F3304DEB999}" type="sibTrans" cxnId="{C17E3166-0AEE-4F53-9D63-D322B31486D4}">
      <dgm:prSet/>
      <dgm:spPr/>
      <dgm:t>
        <a:bodyPr/>
        <a:lstStyle/>
        <a:p>
          <a:endParaRPr lang="en-US"/>
        </a:p>
      </dgm:t>
    </dgm:pt>
    <dgm:pt modelId="{8BA485A0-8AEE-4639-A214-0655E9EFC230}">
      <dgm:prSet phldrT="[Text]"/>
      <dgm:spPr/>
      <dgm:t>
        <a:bodyPr/>
        <a:lstStyle/>
        <a:p>
          <a:r>
            <a:rPr lang="en-US" b="1" dirty="0" smtClean="0">
              <a:solidFill>
                <a:schemeClr val="accent6">
                  <a:lumMod val="50000"/>
                </a:schemeClr>
              </a:solidFill>
            </a:rPr>
            <a:t>Employees and their Dependents covered under NPS (Additional Relief) </a:t>
          </a:r>
          <a:endParaRPr lang="en-US" b="1" dirty="0">
            <a:solidFill>
              <a:schemeClr val="accent6">
                <a:lumMod val="50000"/>
              </a:schemeClr>
            </a:solidFill>
          </a:endParaRPr>
        </a:p>
      </dgm:t>
    </dgm:pt>
    <dgm:pt modelId="{934CD122-D51C-432F-91CC-3A8C45229FF2}" type="parTrans" cxnId="{C1FFDF16-5DDD-45C1-9A07-9BB0068BEA4A}">
      <dgm:prSet/>
      <dgm:spPr/>
      <dgm:t>
        <a:bodyPr/>
        <a:lstStyle/>
        <a:p>
          <a:endParaRPr lang="en-US"/>
        </a:p>
      </dgm:t>
    </dgm:pt>
    <dgm:pt modelId="{ED84E2F4-CF99-42CE-AC71-A3E3275053DE}" type="sibTrans" cxnId="{C1FFDF16-5DDD-45C1-9A07-9BB0068BEA4A}">
      <dgm:prSet/>
      <dgm:spPr/>
      <dgm:t>
        <a:bodyPr/>
        <a:lstStyle/>
        <a:p>
          <a:endParaRPr lang="en-US"/>
        </a:p>
      </dgm:t>
    </dgm:pt>
    <dgm:pt modelId="{D0EB4553-AB9E-4DEA-A14E-1C20FD1067EC}" type="pres">
      <dgm:prSet presAssocID="{5A2C5D40-E147-4B02-A096-8E348BBA7F4C}" presName="Name0" presStyleCnt="0">
        <dgm:presLayoutVars>
          <dgm:chMax val="7"/>
          <dgm:chPref val="7"/>
          <dgm:dir/>
        </dgm:presLayoutVars>
      </dgm:prSet>
      <dgm:spPr/>
      <dgm:t>
        <a:bodyPr/>
        <a:lstStyle/>
        <a:p>
          <a:endParaRPr lang="en-US"/>
        </a:p>
      </dgm:t>
    </dgm:pt>
    <dgm:pt modelId="{C1336940-4613-4A44-A768-3CF0E8E30D80}" type="pres">
      <dgm:prSet presAssocID="{5A2C5D40-E147-4B02-A096-8E348BBA7F4C}" presName="Name1" presStyleCnt="0"/>
      <dgm:spPr/>
    </dgm:pt>
    <dgm:pt modelId="{82937121-308E-4FE4-8B26-3828473A5310}" type="pres">
      <dgm:prSet presAssocID="{5A2C5D40-E147-4B02-A096-8E348BBA7F4C}" presName="cycle" presStyleCnt="0"/>
      <dgm:spPr/>
    </dgm:pt>
    <dgm:pt modelId="{3592A825-AD11-4B93-849D-CF1E9694D48C}" type="pres">
      <dgm:prSet presAssocID="{5A2C5D40-E147-4B02-A096-8E348BBA7F4C}" presName="srcNode" presStyleLbl="node1" presStyleIdx="0" presStyleCnt="7"/>
      <dgm:spPr/>
    </dgm:pt>
    <dgm:pt modelId="{9345826D-2CDD-4640-940A-39005CB41A16}" type="pres">
      <dgm:prSet presAssocID="{5A2C5D40-E147-4B02-A096-8E348BBA7F4C}" presName="conn" presStyleLbl="parChTrans1D2" presStyleIdx="0" presStyleCnt="1"/>
      <dgm:spPr/>
      <dgm:t>
        <a:bodyPr/>
        <a:lstStyle/>
        <a:p>
          <a:endParaRPr lang="en-US"/>
        </a:p>
      </dgm:t>
    </dgm:pt>
    <dgm:pt modelId="{7192FAC5-EE13-410F-8581-4592A3251D9B}" type="pres">
      <dgm:prSet presAssocID="{5A2C5D40-E147-4B02-A096-8E348BBA7F4C}" presName="extraNode" presStyleLbl="node1" presStyleIdx="0" presStyleCnt="7"/>
      <dgm:spPr/>
    </dgm:pt>
    <dgm:pt modelId="{AA546C61-B639-488C-9914-0BA1CE585195}" type="pres">
      <dgm:prSet presAssocID="{5A2C5D40-E147-4B02-A096-8E348BBA7F4C}" presName="dstNode" presStyleLbl="node1" presStyleIdx="0" presStyleCnt="7"/>
      <dgm:spPr/>
    </dgm:pt>
    <dgm:pt modelId="{D2540331-5C05-4546-B5CA-15A28910DCB0}" type="pres">
      <dgm:prSet presAssocID="{F48CFAD0-BD43-4BBA-8D37-32A125BF46B5}" presName="text_1" presStyleLbl="node1" presStyleIdx="0" presStyleCnt="7">
        <dgm:presLayoutVars>
          <dgm:bulletEnabled val="1"/>
        </dgm:presLayoutVars>
      </dgm:prSet>
      <dgm:spPr/>
      <dgm:t>
        <a:bodyPr/>
        <a:lstStyle/>
        <a:p>
          <a:endParaRPr lang="en-US"/>
        </a:p>
      </dgm:t>
    </dgm:pt>
    <dgm:pt modelId="{20802F4F-2C87-4798-A290-F8A1FB9A6981}" type="pres">
      <dgm:prSet presAssocID="{F48CFAD0-BD43-4BBA-8D37-32A125BF46B5}" presName="accent_1" presStyleCnt="0"/>
      <dgm:spPr/>
    </dgm:pt>
    <dgm:pt modelId="{6B47646D-0956-46D3-84A7-B8A23314D21D}" type="pres">
      <dgm:prSet presAssocID="{F48CFAD0-BD43-4BBA-8D37-32A125BF46B5}" presName="accentRepeatNode" presStyleLbl="solidFgAcc1" presStyleIdx="0" presStyleCnt="7"/>
      <dgm:spPr/>
    </dgm:pt>
    <dgm:pt modelId="{B9E242F4-4FEF-4741-9D6F-832EBAA555CA}" type="pres">
      <dgm:prSet presAssocID="{E1EEDF90-9008-4C32-8F05-818C7AA857FA}" presName="text_2" presStyleLbl="node1" presStyleIdx="1" presStyleCnt="7">
        <dgm:presLayoutVars>
          <dgm:bulletEnabled val="1"/>
        </dgm:presLayoutVars>
      </dgm:prSet>
      <dgm:spPr/>
      <dgm:t>
        <a:bodyPr/>
        <a:lstStyle/>
        <a:p>
          <a:endParaRPr lang="en-US"/>
        </a:p>
      </dgm:t>
    </dgm:pt>
    <dgm:pt modelId="{14D26AE7-F693-4192-890A-2D9600C686B6}" type="pres">
      <dgm:prSet presAssocID="{E1EEDF90-9008-4C32-8F05-818C7AA857FA}" presName="accent_2" presStyleCnt="0"/>
      <dgm:spPr/>
    </dgm:pt>
    <dgm:pt modelId="{077E5FFF-E4BF-444D-AF4A-E0A686C00893}" type="pres">
      <dgm:prSet presAssocID="{E1EEDF90-9008-4C32-8F05-818C7AA857FA}" presName="accentRepeatNode" presStyleLbl="solidFgAcc1" presStyleIdx="1" presStyleCnt="7"/>
      <dgm:spPr/>
    </dgm:pt>
    <dgm:pt modelId="{797337FD-6217-4045-99CC-936DC1216335}" type="pres">
      <dgm:prSet presAssocID="{8336F6B8-E802-49F3-AAB3-7F2E203A63C4}" presName="text_3" presStyleLbl="node1" presStyleIdx="2" presStyleCnt="7">
        <dgm:presLayoutVars>
          <dgm:bulletEnabled val="1"/>
        </dgm:presLayoutVars>
      </dgm:prSet>
      <dgm:spPr/>
      <dgm:t>
        <a:bodyPr/>
        <a:lstStyle/>
        <a:p>
          <a:endParaRPr lang="en-US"/>
        </a:p>
      </dgm:t>
    </dgm:pt>
    <dgm:pt modelId="{E1F57941-0D36-413C-9099-0F059C3B7033}" type="pres">
      <dgm:prSet presAssocID="{8336F6B8-E802-49F3-AAB3-7F2E203A63C4}" presName="accent_3" presStyleCnt="0"/>
      <dgm:spPr/>
    </dgm:pt>
    <dgm:pt modelId="{376FE955-851A-4A66-862F-16B3DC585AC2}" type="pres">
      <dgm:prSet presAssocID="{8336F6B8-E802-49F3-AAB3-7F2E203A63C4}" presName="accentRepeatNode" presStyleLbl="solidFgAcc1" presStyleIdx="2" presStyleCnt="7"/>
      <dgm:spPr/>
    </dgm:pt>
    <dgm:pt modelId="{B3E4F5F5-C9B5-40B7-A58B-BC608A10554C}" type="pres">
      <dgm:prSet presAssocID="{1F49928F-BD0B-445D-BFDC-FAC64129BD2D}" presName="text_4" presStyleLbl="node1" presStyleIdx="3" presStyleCnt="7">
        <dgm:presLayoutVars>
          <dgm:bulletEnabled val="1"/>
        </dgm:presLayoutVars>
      </dgm:prSet>
      <dgm:spPr/>
      <dgm:t>
        <a:bodyPr/>
        <a:lstStyle/>
        <a:p>
          <a:endParaRPr lang="en-US"/>
        </a:p>
      </dgm:t>
    </dgm:pt>
    <dgm:pt modelId="{CFF5F730-7CCC-491B-8672-C531C73DAF46}" type="pres">
      <dgm:prSet presAssocID="{1F49928F-BD0B-445D-BFDC-FAC64129BD2D}" presName="accent_4" presStyleCnt="0"/>
      <dgm:spPr/>
    </dgm:pt>
    <dgm:pt modelId="{3DC3AB8B-415D-4C10-BBD8-A825DC1434AA}" type="pres">
      <dgm:prSet presAssocID="{1F49928F-BD0B-445D-BFDC-FAC64129BD2D}" presName="accentRepeatNode" presStyleLbl="solidFgAcc1" presStyleIdx="3" presStyleCnt="7"/>
      <dgm:spPr/>
    </dgm:pt>
    <dgm:pt modelId="{957AA3E6-E76C-45C6-8AE8-AB9B37A80F57}" type="pres">
      <dgm:prSet presAssocID="{59C710B3-5BCF-40FE-AED1-741CE46344F5}" presName="text_5" presStyleLbl="node1" presStyleIdx="4" presStyleCnt="7">
        <dgm:presLayoutVars>
          <dgm:bulletEnabled val="1"/>
        </dgm:presLayoutVars>
      </dgm:prSet>
      <dgm:spPr/>
      <dgm:t>
        <a:bodyPr/>
        <a:lstStyle/>
        <a:p>
          <a:endParaRPr lang="en-US"/>
        </a:p>
      </dgm:t>
    </dgm:pt>
    <dgm:pt modelId="{6AEC0016-8F1B-4E38-88B6-A26CA60EBCEE}" type="pres">
      <dgm:prSet presAssocID="{59C710B3-5BCF-40FE-AED1-741CE46344F5}" presName="accent_5" presStyleCnt="0"/>
      <dgm:spPr/>
    </dgm:pt>
    <dgm:pt modelId="{2210CBE6-3250-4046-A81E-CC6712F22B47}" type="pres">
      <dgm:prSet presAssocID="{59C710B3-5BCF-40FE-AED1-741CE46344F5}" presName="accentRepeatNode" presStyleLbl="solidFgAcc1" presStyleIdx="4" presStyleCnt="7"/>
      <dgm:spPr/>
    </dgm:pt>
    <dgm:pt modelId="{21668DA3-F67A-461A-B9F9-4655B616B97F}" type="pres">
      <dgm:prSet presAssocID="{77E33EC5-F5F8-46C5-9411-0629C1A21069}" presName="text_6" presStyleLbl="node1" presStyleIdx="5" presStyleCnt="7">
        <dgm:presLayoutVars>
          <dgm:bulletEnabled val="1"/>
        </dgm:presLayoutVars>
      </dgm:prSet>
      <dgm:spPr/>
      <dgm:t>
        <a:bodyPr/>
        <a:lstStyle/>
        <a:p>
          <a:endParaRPr lang="en-US"/>
        </a:p>
      </dgm:t>
    </dgm:pt>
    <dgm:pt modelId="{91927A62-C6B6-4EB7-B3EB-758ED76D9134}" type="pres">
      <dgm:prSet presAssocID="{77E33EC5-F5F8-46C5-9411-0629C1A21069}" presName="accent_6" presStyleCnt="0"/>
      <dgm:spPr/>
    </dgm:pt>
    <dgm:pt modelId="{1F675932-8CBE-4FBF-A845-324129530B9B}" type="pres">
      <dgm:prSet presAssocID="{77E33EC5-F5F8-46C5-9411-0629C1A21069}" presName="accentRepeatNode" presStyleLbl="solidFgAcc1" presStyleIdx="5" presStyleCnt="7"/>
      <dgm:spPr/>
    </dgm:pt>
    <dgm:pt modelId="{DC6ED0C9-711C-422F-A447-B8AD0E1F1DA4}" type="pres">
      <dgm:prSet presAssocID="{8BA485A0-8AEE-4639-A214-0655E9EFC230}" presName="text_7" presStyleLbl="node1" presStyleIdx="6" presStyleCnt="7">
        <dgm:presLayoutVars>
          <dgm:bulletEnabled val="1"/>
        </dgm:presLayoutVars>
      </dgm:prSet>
      <dgm:spPr/>
      <dgm:t>
        <a:bodyPr/>
        <a:lstStyle/>
        <a:p>
          <a:endParaRPr lang="en-US"/>
        </a:p>
      </dgm:t>
    </dgm:pt>
    <dgm:pt modelId="{B725D581-B4EC-435B-A01D-E7675749CD5F}" type="pres">
      <dgm:prSet presAssocID="{8BA485A0-8AEE-4639-A214-0655E9EFC230}" presName="accent_7" presStyleCnt="0"/>
      <dgm:spPr/>
    </dgm:pt>
    <dgm:pt modelId="{39FF8A53-84BA-4350-B49D-ECE04B368917}" type="pres">
      <dgm:prSet presAssocID="{8BA485A0-8AEE-4639-A214-0655E9EFC230}" presName="accentRepeatNode" presStyleLbl="solidFgAcc1" presStyleIdx="6" presStyleCnt="7"/>
      <dgm:spPr/>
    </dgm:pt>
  </dgm:ptLst>
  <dgm:cxnLst>
    <dgm:cxn modelId="{C17E3166-0AEE-4F53-9D63-D322B31486D4}" srcId="{5A2C5D40-E147-4B02-A096-8E348BBA7F4C}" destId="{77E33EC5-F5F8-46C5-9411-0629C1A21069}" srcOrd="5" destOrd="0" parTransId="{AD6381A4-79A0-4484-A49E-E1964DFCBC17}" sibTransId="{6E481C17-950E-4667-8B0B-9F3304DEB999}"/>
    <dgm:cxn modelId="{8A4EA6E3-FD40-48F2-B35E-41BFAC3F17F8}" type="presOf" srcId="{E1EEDF90-9008-4C32-8F05-818C7AA857FA}" destId="{B9E242F4-4FEF-4741-9D6F-832EBAA555CA}" srcOrd="0" destOrd="0" presId="urn:microsoft.com/office/officeart/2008/layout/VerticalCurvedList"/>
    <dgm:cxn modelId="{143BBA2B-48EA-49E6-A71A-FCD4AD9903C4}" type="presOf" srcId="{77E33EC5-F5F8-46C5-9411-0629C1A21069}" destId="{21668DA3-F67A-461A-B9F9-4655B616B97F}" srcOrd="0" destOrd="0" presId="urn:microsoft.com/office/officeart/2008/layout/VerticalCurvedList"/>
    <dgm:cxn modelId="{859CA7F7-617A-47C5-A948-20B0604F9C47}" srcId="{5A2C5D40-E147-4B02-A096-8E348BBA7F4C}" destId="{8336F6B8-E802-49F3-AAB3-7F2E203A63C4}" srcOrd="2" destOrd="0" parTransId="{95446454-93EB-45DA-9082-5DAC19816A55}" sibTransId="{6D431A60-1FBF-41D9-92DB-32EF4D2F8E1E}"/>
    <dgm:cxn modelId="{C1FFDF16-5DDD-45C1-9A07-9BB0068BEA4A}" srcId="{5A2C5D40-E147-4B02-A096-8E348BBA7F4C}" destId="{8BA485A0-8AEE-4639-A214-0655E9EFC230}" srcOrd="6" destOrd="0" parTransId="{934CD122-D51C-432F-91CC-3A8C45229FF2}" sibTransId="{ED84E2F4-CF99-42CE-AC71-A3E3275053DE}"/>
    <dgm:cxn modelId="{458E5B4B-5116-416F-82A7-9A2E56F829A6}" type="presOf" srcId="{5A2C5D40-E147-4B02-A096-8E348BBA7F4C}" destId="{D0EB4553-AB9E-4DEA-A14E-1C20FD1067EC}" srcOrd="0" destOrd="0" presId="urn:microsoft.com/office/officeart/2008/layout/VerticalCurvedList"/>
    <dgm:cxn modelId="{1D4E347D-F96F-40C2-B1BC-E0E1D6057646}" type="presOf" srcId="{B82EC449-8944-4888-85D5-D57A93BDFE13}" destId="{9345826D-2CDD-4640-940A-39005CB41A16}" srcOrd="0" destOrd="0" presId="urn:microsoft.com/office/officeart/2008/layout/VerticalCurvedList"/>
    <dgm:cxn modelId="{1CF2899A-189E-46BE-9BB2-20B5D18314FF}" srcId="{5A2C5D40-E147-4B02-A096-8E348BBA7F4C}" destId="{F48CFAD0-BD43-4BBA-8D37-32A125BF46B5}" srcOrd="0" destOrd="0" parTransId="{BBFD5E54-5001-4843-9100-B5B561BE212C}" sibTransId="{B82EC449-8944-4888-85D5-D57A93BDFE13}"/>
    <dgm:cxn modelId="{32908E05-0F2A-4212-953B-B067FE092EE8}" type="presOf" srcId="{8BA485A0-8AEE-4639-A214-0655E9EFC230}" destId="{DC6ED0C9-711C-422F-A447-B8AD0E1F1DA4}" srcOrd="0" destOrd="0" presId="urn:microsoft.com/office/officeart/2008/layout/VerticalCurvedList"/>
    <dgm:cxn modelId="{D394B5FA-D32B-4B89-8F56-513B27C65DFB}" srcId="{5A2C5D40-E147-4B02-A096-8E348BBA7F4C}" destId="{1F49928F-BD0B-445D-BFDC-FAC64129BD2D}" srcOrd="3" destOrd="0" parTransId="{DC7731CF-4560-41EE-80AD-6D590214C5A1}" sibTransId="{62CEE86B-A3A1-4A87-BBC1-C41AFA5EE1D4}"/>
    <dgm:cxn modelId="{6F18F48A-3B21-4267-A089-8A327EC40AC4}" type="presOf" srcId="{59C710B3-5BCF-40FE-AED1-741CE46344F5}" destId="{957AA3E6-E76C-45C6-8AE8-AB9B37A80F57}" srcOrd="0" destOrd="0" presId="urn:microsoft.com/office/officeart/2008/layout/VerticalCurvedList"/>
    <dgm:cxn modelId="{2F24D49F-8DDC-4938-A95E-D766D78D5C1D}" srcId="{5A2C5D40-E147-4B02-A096-8E348BBA7F4C}" destId="{E1EEDF90-9008-4C32-8F05-818C7AA857FA}" srcOrd="1" destOrd="0" parTransId="{9D3976FD-3EE0-4698-BCF3-EACDC888A4CC}" sibTransId="{DC37A536-8AB8-4BE2-8DA7-BC04E1D61992}"/>
    <dgm:cxn modelId="{D01122EF-5C98-4276-BB76-68BF681E9B73}" type="presOf" srcId="{1F49928F-BD0B-445D-BFDC-FAC64129BD2D}" destId="{B3E4F5F5-C9B5-40B7-A58B-BC608A10554C}" srcOrd="0" destOrd="0" presId="urn:microsoft.com/office/officeart/2008/layout/VerticalCurvedList"/>
    <dgm:cxn modelId="{E07A037E-4094-475B-939E-736FCA027BD2}" srcId="{5A2C5D40-E147-4B02-A096-8E348BBA7F4C}" destId="{59C710B3-5BCF-40FE-AED1-741CE46344F5}" srcOrd="4" destOrd="0" parTransId="{3296DD8F-883E-469A-A93C-3601AC603AB9}" sibTransId="{3B7020D4-FF68-4D87-A332-52887286AB89}"/>
    <dgm:cxn modelId="{C0530468-97F4-4E79-9D04-629D21107625}" type="presOf" srcId="{F48CFAD0-BD43-4BBA-8D37-32A125BF46B5}" destId="{D2540331-5C05-4546-B5CA-15A28910DCB0}" srcOrd="0" destOrd="0" presId="urn:microsoft.com/office/officeart/2008/layout/VerticalCurvedList"/>
    <dgm:cxn modelId="{DD765EA4-5BF0-45F9-BF2A-C74263CC951C}" type="presOf" srcId="{8336F6B8-E802-49F3-AAB3-7F2E203A63C4}" destId="{797337FD-6217-4045-99CC-936DC1216335}" srcOrd="0" destOrd="0" presId="urn:microsoft.com/office/officeart/2008/layout/VerticalCurvedList"/>
    <dgm:cxn modelId="{8F798BAA-1698-411A-997D-F339C1F7E283}" type="presParOf" srcId="{D0EB4553-AB9E-4DEA-A14E-1C20FD1067EC}" destId="{C1336940-4613-4A44-A768-3CF0E8E30D80}" srcOrd="0" destOrd="0" presId="urn:microsoft.com/office/officeart/2008/layout/VerticalCurvedList"/>
    <dgm:cxn modelId="{7EE8506E-57D4-4FE0-9ECB-44C1E27E400A}" type="presParOf" srcId="{C1336940-4613-4A44-A768-3CF0E8E30D80}" destId="{82937121-308E-4FE4-8B26-3828473A5310}" srcOrd="0" destOrd="0" presId="urn:microsoft.com/office/officeart/2008/layout/VerticalCurvedList"/>
    <dgm:cxn modelId="{69B9AF91-5BD5-493E-BE2E-BB5424B99569}" type="presParOf" srcId="{82937121-308E-4FE4-8B26-3828473A5310}" destId="{3592A825-AD11-4B93-849D-CF1E9694D48C}" srcOrd="0" destOrd="0" presId="urn:microsoft.com/office/officeart/2008/layout/VerticalCurvedList"/>
    <dgm:cxn modelId="{5BF99A24-77C8-404D-9659-9B7931E3CB5C}" type="presParOf" srcId="{82937121-308E-4FE4-8B26-3828473A5310}" destId="{9345826D-2CDD-4640-940A-39005CB41A16}" srcOrd="1" destOrd="0" presId="urn:microsoft.com/office/officeart/2008/layout/VerticalCurvedList"/>
    <dgm:cxn modelId="{0969D441-6240-4513-90FD-A5A11623D5C3}" type="presParOf" srcId="{82937121-308E-4FE4-8B26-3828473A5310}" destId="{7192FAC5-EE13-410F-8581-4592A3251D9B}" srcOrd="2" destOrd="0" presId="urn:microsoft.com/office/officeart/2008/layout/VerticalCurvedList"/>
    <dgm:cxn modelId="{5899E79B-67EA-48B7-A6F5-CBB748E24771}" type="presParOf" srcId="{82937121-308E-4FE4-8B26-3828473A5310}" destId="{AA546C61-B639-488C-9914-0BA1CE585195}" srcOrd="3" destOrd="0" presId="urn:microsoft.com/office/officeart/2008/layout/VerticalCurvedList"/>
    <dgm:cxn modelId="{99A8D2B8-2483-47AE-AB91-D510929499DF}" type="presParOf" srcId="{C1336940-4613-4A44-A768-3CF0E8E30D80}" destId="{D2540331-5C05-4546-B5CA-15A28910DCB0}" srcOrd="1" destOrd="0" presId="urn:microsoft.com/office/officeart/2008/layout/VerticalCurvedList"/>
    <dgm:cxn modelId="{50334ECF-983D-4CAE-A9DF-28164122A489}" type="presParOf" srcId="{C1336940-4613-4A44-A768-3CF0E8E30D80}" destId="{20802F4F-2C87-4798-A290-F8A1FB9A6981}" srcOrd="2" destOrd="0" presId="urn:microsoft.com/office/officeart/2008/layout/VerticalCurvedList"/>
    <dgm:cxn modelId="{9D501C0E-DB7B-4472-B50C-5B606BE96418}" type="presParOf" srcId="{20802F4F-2C87-4798-A290-F8A1FB9A6981}" destId="{6B47646D-0956-46D3-84A7-B8A23314D21D}" srcOrd="0" destOrd="0" presId="urn:microsoft.com/office/officeart/2008/layout/VerticalCurvedList"/>
    <dgm:cxn modelId="{0FF78D42-0834-477D-B773-C0D775BAEEAB}" type="presParOf" srcId="{C1336940-4613-4A44-A768-3CF0E8E30D80}" destId="{B9E242F4-4FEF-4741-9D6F-832EBAA555CA}" srcOrd="3" destOrd="0" presId="urn:microsoft.com/office/officeart/2008/layout/VerticalCurvedList"/>
    <dgm:cxn modelId="{75E5999F-741B-4176-8FD6-E8E8CE0252A1}" type="presParOf" srcId="{C1336940-4613-4A44-A768-3CF0E8E30D80}" destId="{14D26AE7-F693-4192-890A-2D9600C686B6}" srcOrd="4" destOrd="0" presId="urn:microsoft.com/office/officeart/2008/layout/VerticalCurvedList"/>
    <dgm:cxn modelId="{E670B675-F027-4AEF-9D57-96944B1DC8DC}" type="presParOf" srcId="{14D26AE7-F693-4192-890A-2D9600C686B6}" destId="{077E5FFF-E4BF-444D-AF4A-E0A686C00893}" srcOrd="0" destOrd="0" presId="urn:microsoft.com/office/officeart/2008/layout/VerticalCurvedList"/>
    <dgm:cxn modelId="{963C559A-4F67-48CC-9882-224B42EF6658}" type="presParOf" srcId="{C1336940-4613-4A44-A768-3CF0E8E30D80}" destId="{797337FD-6217-4045-99CC-936DC1216335}" srcOrd="5" destOrd="0" presId="urn:microsoft.com/office/officeart/2008/layout/VerticalCurvedList"/>
    <dgm:cxn modelId="{89DE26BD-E430-4330-82DB-B13B867A1C32}" type="presParOf" srcId="{C1336940-4613-4A44-A768-3CF0E8E30D80}" destId="{E1F57941-0D36-413C-9099-0F059C3B7033}" srcOrd="6" destOrd="0" presId="urn:microsoft.com/office/officeart/2008/layout/VerticalCurvedList"/>
    <dgm:cxn modelId="{E59005B7-586F-44F2-A5FD-00F249844D07}" type="presParOf" srcId="{E1F57941-0D36-413C-9099-0F059C3B7033}" destId="{376FE955-851A-4A66-862F-16B3DC585AC2}" srcOrd="0" destOrd="0" presId="urn:microsoft.com/office/officeart/2008/layout/VerticalCurvedList"/>
    <dgm:cxn modelId="{1E2A83E8-FCE0-460F-B077-D00AE42B1815}" type="presParOf" srcId="{C1336940-4613-4A44-A768-3CF0E8E30D80}" destId="{B3E4F5F5-C9B5-40B7-A58B-BC608A10554C}" srcOrd="7" destOrd="0" presId="urn:microsoft.com/office/officeart/2008/layout/VerticalCurvedList"/>
    <dgm:cxn modelId="{EDE4E6FF-4068-4BFD-BCA2-50D4E8A9DDBA}" type="presParOf" srcId="{C1336940-4613-4A44-A768-3CF0E8E30D80}" destId="{CFF5F730-7CCC-491B-8672-C531C73DAF46}" srcOrd="8" destOrd="0" presId="urn:microsoft.com/office/officeart/2008/layout/VerticalCurvedList"/>
    <dgm:cxn modelId="{32D37637-3CB2-460F-973B-91AB85687C1F}" type="presParOf" srcId="{CFF5F730-7CCC-491B-8672-C531C73DAF46}" destId="{3DC3AB8B-415D-4C10-BBD8-A825DC1434AA}" srcOrd="0" destOrd="0" presId="urn:microsoft.com/office/officeart/2008/layout/VerticalCurvedList"/>
    <dgm:cxn modelId="{01BA10FB-3A08-43EC-AF6C-1249612AE10C}" type="presParOf" srcId="{C1336940-4613-4A44-A768-3CF0E8E30D80}" destId="{957AA3E6-E76C-45C6-8AE8-AB9B37A80F57}" srcOrd="9" destOrd="0" presId="urn:microsoft.com/office/officeart/2008/layout/VerticalCurvedList"/>
    <dgm:cxn modelId="{E794E486-53DE-48AF-AA05-B8A786FFA9C0}" type="presParOf" srcId="{C1336940-4613-4A44-A768-3CF0E8E30D80}" destId="{6AEC0016-8F1B-4E38-88B6-A26CA60EBCEE}" srcOrd="10" destOrd="0" presId="urn:microsoft.com/office/officeart/2008/layout/VerticalCurvedList"/>
    <dgm:cxn modelId="{9009F93C-C9BD-4BEA-99DF-852C028D015D}" type="presParOf" srcId="{6AEC0016-8F1B-4E38-88B6-A26CA60EBCEE}" destId="{2210CBE6-3250-4046-A81E-CC6712F22B47}" srcOrd="0" destOrd="0" presId="urn:microsoft.com/office/officeart/2008/layout/VerticalCurvedList"/>
    <dgm:cxn modelId="{D5C3CBD1-ED83-4CE1-96C7-016728657B53}" type="presParOf" srcId="{C1336940-4613-4A44-A768-3CF0E8E30D80}" destId="{21668DA3-F67A-461A-B9F9-4655B616B97F}" srcOrd="11" destOrd="0" presId="urn:microsoft.com/office/officeart/2008/layout/VerticalCurvedList"/>
    <dgm:cxn modelId="{24D9B6E0-FDD0-44D7-B3F0-CB043898CAF2}" type="presParOf" srcId="{C1336940-4613-4A44-A768-3CF0E8E30D80}" destId="{91927A62-C6B6-4EB7-B3EB-758ED76D9134}" srcOrd="12" destOrd="0" presId="urn:microsoft.com/office/officeart/2008/layout/VerticalCurvedList"/>
    <dgm:cxn modelId="{C56A4665-9A3F-46B7-81CB-E7E825EFD87C}" type="presParOf" srcId="{91927A62-C6B6-4EB7-B3EB-758ED76D9134}" destId="{1F675932-8CBE-4FBF-A845-324129530B9B}" srcOrd="0" destOrd="0" presId="urn:microsoft.com/office/officeart/2008/layout/VerticalCurvedList"/>
    <dgm:cxn modelId="{23CCA7A8-7363-4F71-8E55-6FC586EE5CA2}" type="presParOf" srcId="{C1336940-4613-4A44-A768-3CF0E8E30D80}" destId="{DC6ED0C9-711C-422F-A447-B8AD0E1F1DA4}" srcOrd="13" destOrd="0" presId="urn:microsoft.com/office/officeart/2008/layout/VerticalCurvedList"/>
    <dgm:cxn modelId="{0587EE09-F3F4-4149-811E-FDF852223E4C}" type="presParOf" srcId="{C1336940-4613-4A44-A768-3CF0E8E30D80}" destId="{B725D581-B4EC-435B-A01D-E7675749CD5F}" srcOrd="14" destOrd="0" presId="urn:microsoft.com/office/officeart/2008/layout/VerticalCurvedList"/>
    <dgm:cxn modelId="{38D72B82-643E-4674-9956-4F8DC71A4653}" type="presParOf" srcId="{B725D581-B4EC-435B-A01D-E7675749CD5F}" destId="{39FF8A53-84BA-4350-B49D-ECE04B368917}" srcOrd="0" destOrd="0" presId="urn:microsoft.com/office/officeart/2008/layout/VerticalCurve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4B84DF-DDAB-4134-B744-31E89BE1C305}" type="doc">
      <dgm:prSet loTypeId="urn:microsoft.com/office/officeart/2005/8/layout/hierarchy4" loCatId="hierarchy" qsTypeId="urn:microsoft.com/office/officeart/2005/8/quickstyle/simple4" qsCatId="simple" csTypeId="urn:microsoft.com/office/officeart/2005/8/colors/accent6_5" csCatId="accent6" phldr="1"/>
      <dgm:spPr/>
      <dgm:t>
        <a:bodyPr/>
        <a:lstStyle/>
        <a:p>
          <a:endParaRPr lang="en-US"/>
        </a:p>
      </dgm:t>
    </dgm:pt>
    <dgm:pt modelId="{8BB3A44E-EBCB-4FFD-BD9C-49F2D34F333D}">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en-US" sz="4000" dirty="0" smtClean="0"/>
            <a:t>Chief Controller Pensions</a:t>
          </a:r>
          <a:endParaRPr lang="en-US" sz="4000" dirty="0"/>
        </a:p>
      </dgm:t>
    </dgm:pt>
    <dgm:pt modelId="{624A6D6D-7E23-4514-8688-49EE67868379}" type="parTrans" cxnId="{E36F5AAE-2920-4ED5-80D0-98F857F6C5DB}">
      <dgm:prSet/>
      <dgm:spPr/>
      <dgm:t>
        <a:bodyPr/>
        <a:lstStyle/>
        <a:p>
          <a:endParaRPr lang="en-US"/>
        </a:p>
      </dgm:t>
    </dgm:pt>
    <dgm:pt modelId="{94AA7D9C-155C-43C1-99B0-2F79B52AE998}" type="sibTrans" cxnId="{E36F5AAE-2920-4ED5-80D0-98F857F6C5DB}">
      <dgm:prSet/>
      <dgm:spPr/>
      <dgm:t>
        <a:bodyPr/>
        <a:lstStyle/>
        <a:p>
          <a:endParaRPr lang="en-US"/>
        </a:p>
      </dgm:t>
    </dgm:pt>
    <dgm:pt modelId="{DEFFF919-1C8B-49D9-8BF9-C6760EAEEBD2}">
      <dgm:prSet phldrT="[Text]">
        <dgm:style>
          <a:lnRef idx="1">
            <a:schemeClr val="accent4"/>
          </a:lnRef>
          <a:fillRef idx="2">
            <a:schemeClr val="accent4"/>
          </a:fillRef>
          <a:effectRef idx="1">
            <a:schemeClr val="accent4"/>
          </a:effectRef>
          <a:fontRef idx="minor">
            <a:schemeClr val="dk1"/>
          </a:fontRef>
        </dgm:style>
      </dgm:prSet>
      <dgm:spPr/>
      <dgm:t>
        <a:bodyPr/>
        <a:lstStyle/>
        <a:p>
          <a:r>
            <a:rPr lang="en-US" dirty="0" smtClean="0"/>
            <a:t>Controller of Accounts</a:t>
          </a:r>
          <a:endParaRPr lang="en-US" dirty="0"/>
        </a:p>
      </dgm:t>
    </dgm:pt>
    <dgm:pt modelId="{4CB94543-5ADC-4B1A-8332-2DDE46E941E3}" type="parTrans" cxnId="{9A4F4291-818D-4248-AA6C-ED0CA32A4900}">
      <dgm:prSet/>
      <dgm:spPr/>
      <dgm:t>
        <a:bodyPr/>
        <a:lstStyle/>
        <a:p>
          <a:endParaRPr lang="en-US"/>
        </a:p>
      </dgm:t>
    </dgm:pt>
    <dgm:pt modelId="{78022B07-AA24-47C5-8849-A787C0A24CFE}" type="sibTrans" cxnId="{9A4F4291-818D-4248-AA6C-ED0CA32A4900}">
      <dgm:prSet/>
      <dgm:spPr/>
      <dgm:t>
        <a:bodyPr/>
        <a:lstStyle/>
        <a:p>
          <a:endParaRPr lang="en-US"/>
        </a:p>
      </dgm:t>
    </dgm:pt>
    <dgm:pt modelId="{1EFAD4AC-9164-45A0-8ADD-336409202342}">
      <dgm:prSet phldrT="[Text]" custT="1">
        <dgm:style>
          <a:lnRef idx="1">
            <a:schemeClr val="accent2"/>
          </a:lnRef>
          <a:fillRef idx="2">
            <a:schemeClr val="accent2"/>
          </a:fillRef>
          <a:effectRef idx="1">
            <a:schemeClr val="accent2"/>
          </a:effectRef>
          <a:fontRef idx="minor">
            <a:schemeClr val="dk1"/>
          </a:fontRef>
        </dgm:style>
      </dgm:prSet>
      <dgm:spPr/>
      <dgm:t>
        <a:bodyPr vert="vert270"/>
        <a:lstStyle/>
        <a:p>
          <a:r>
            <a:rPr lang="en-US" sz="1800" dirty="0" smtClean="0"/>
            <a:t>Authorization 1,2&amp;3</a:t>
          </a:r>
          <a:endParaRPr lang="en-US" sz="1800" dirty="0"/>
        </a:p>
      </dgm:t>
    </dgm:pt>
    <dgm:pt modelId="{2A6A2469-332F-40D4-BB2C-29BE33CAF53F}" type="parTrans" cxnId="{7ADA4E2D-9003-4311-ADD7-572EFAA2955A}">
      <dgm:prSet/>
      <dgm:spPr/>
      <dgm:t>
        <a:bodyPr/>
        <a:lstStyle/>
        <a:p>
          <a:endParaRPr lang="en-US"/>
        </a:p>
      </dgm:t>
    </dgm:pt>
    <dgm:pt modelId="{E3664694-1695-49C4-AAA8-CBB52A1B4870}" type="sibTrans" cxnId="{7ADA4E2D-9003-4311-ADD7-572EFAA2955A}">
      <dgm:prSet/>
      <dgm:spPr/>
      <dgm:t>
        <a:bodyPr/>
        <a:lstStyle/>
        <a:p>
          <a:endParaRPr lang="en-US"/>
        </a:p>
      </dgm:t>
    </dgm:pt>
    <dgm:pt modelId="{6655C958-727D-40B7-ADA5-10FF009D1791}">
      <dgm:prSet phldrT="[Text]" custT="1"/>
      <dgm:spPr/>
      <dgm:t>
        <a:bodyPr vert="vert270"/>
        <a:lstStyle/>
        <a:p>
          <a:r>
            <a:rPr lang="en-US" sz="1800" dirty="0" smtClean="0"/>
            <a:t>Toll Free Call Centre &amp;Grievance Cell</a:t>
          </a:r>
          <a:endParaRPr lang="en-US" sz="1800" dirty="0"/>
        </a:p>
      </dgm:t>
    </dgm:pt>
    <dgm:pt modelId="{E5EBA8AD-E919-48B4-A785-F4B3F477D3B1}" type="parTrans" cxnId="{28CC30F6-7A9B-43EB-9557-36CE99064B12}">
      <dgm:prSet/>
      <dgm:spPr/>
      <dgm:t>
        <a:bodyPr/>
        <a:lstStyle/>
        <a:p>
          <a:endParaRPr lang="en-US"/>
        </a:p>
      </dgm:t>
    </dgm:pt>
    <dgm:pt modelId="{C45A63BA-6DBB-4471-A028-A735E325D1F6}" type="sibTrans" cxnId="{28CC30F6-7A9B-43EB-9557-36CE99064B12}">
      <dgm:prSet/>
      <dgm:spPr/>
      <dgm:t>
        <a:bodyPr/>
        <a:lstStyle/>
        <a:p>
          <a:endParaRPr lang="en-US"/>
        </a:p>
      </dgm:t>
    </dgm:pt>
    <dgm:pt modelId="{394C19A1-D3B3-4C28-864C-A7625160829A}">
      <dgm:prSet phldrT="[Text]">
        <dgm:style>
          <a:lnRef idx="1">
            <a:schemeClr val="accent4"/>
          </a:lnRef>
          <a:fillRef idx="2">
            <a:schemeClr val="accent4"/>
          </a:fillRef>
          <a:effectRef idx="1">
            <a:schemeClr val="accent4"/>
          </a:effectRef>
          <a:fontRef idx="minor">
            <a:schemeClr val="dk1"/>
          </a:fontRef>
        </dgm:style>
      </dgm:prSet>
      <dgm:spPr/>
      <dgm:t>
        <a:bodyPr/>
        <a:lstStyle/>
        <a:p>
          <a:r>
            <a:rPr lang="en-US" dirty="0" smtClean="0"/>
            <a:t>Deputy Controller of Accounts</a:t>
          </a:r>
          <a:endParaRPr lang="en-US" dirty="0"/>
        </a:p>
      </dgm:t>
    </dgm:pt>
    <dgm:pt modelId="{78C4DA79-5FF0-4971-A5E4-8B4713A5B986}" type="parTrans" cxnId="{8A3BBDA7-D134-4A5A-A89E-BD1CFB845D88}">
      <dgm:prSet/>
      <dgm:spPr/>
      <dgm:t>
        <a:bodyPr/>
        <a:lstStyle/>
        <a:p>
          <a:endParaRPr lang="en-US"/>
        </a:p>
      </dgm:t>
    </dgm:pt>
    <dgm:pt modelId="{5C9CFC29-B20C-4D92-BFCE-0D59DD466A0E}" type="sibTrans" cxnId="{8A3BBDA7-D134-4A5A-A89E-BD1CFB845D88}">
      <dgm:prSet/>
      <dgm:spPr/>
      <dgm:t>
        <a:bodyPr/>
        <a:lstStyle/>
        <a:p>
          <a:endParaRPr lang="en-US"/>
        </a:p>
      </dgm:t>
    </dgm:pt>
    <dgm:pt modelId="{BB617F4A-8F25-46C3-A92E-31F0BEBDAB19}">
      <dgm:prSet phldrT="[Text]" custT="1"/>
      <dgm:spPr/>
      <dgm:t>
        <a:bodyPr vert="vert270"/>
        <a:lstStyle/>
        <a:p>
          <a:r>
            <a:rPr lang="en-US" sz="1800" dirty="0" smtClean="0"/>
            <a:t>All India Service</a:t>
          </a:r>
          <a:endParaRPr lang="en-US" sz="1800" dirty="0"/>
        </a:p>
      </dgm:t>
    </dgm:pt>
    <dgm:pt modelId="{30B25AEC-D457-492B-88A7-981088CB399B}" type="parTrans" cxnId="{8EE4AE70-6E68-4FE9-A697-7DC4A8E17B57}">
      <dgm:prSet/>
      <dgm:spPr/>
      <dgm:t>
        <a:bodyPr/>
        <a:lstStyle/>
        <a:p>
          <a:endParaRPr lang="en-US"/>
        </a:p>
      </dgm:t>
    </dgm:pt>
    <dgm:pt modelId="{B0DC2372-094C-47C6-8E77-9A8B4041562E}" type="sibTrans" cxnId="{8EE4AE70-6E68-4FE9-A697-7DC4A8E17B57}">
      <dgm:prSet/>
      <dgm:spPr/>
      <dgm:t>
        <a:bodyPr/>
        <a:lstStyle/>
        <a:p>
          <a:endParaRPr lang="en-US"/>
        </a:p>
      </dgm:t>
    </dgm:pt>
    <dgm:pt modelId="{94878C29-BA42-45BB-8D24-67E81F5A1134}">
      <dgm:prSet phldrT="[Text]" custT="1"/>
      <dgm:spPr/>
      <dgm:t>
        <a:bodyPr vert="vert270"/>
        <a:lstStyle/>
        <a:p>
          <a:r>
            <a:rPr lang="en-US" sz="1800" dirty="0" smtClean="0"/>
            <a:t>Accounts &amp; Budget</a:t>
          </a:r>
          <a:endParaRPr lang="en-US" sz="1800" dirty="0"/>
        </a:p>
      </dgm:t>
    </dgm:pt>
    <dgm:pt modelId="{1A95CC75-D8EA-4A7C-BFE9-58945AF970C1}" type="parTrans" cxnId="{2FBF10E5-D41A-499B-BA95-43E18A6845C1}">
      <dgm:prSet/>
      <dgm:spPr/>
      <dgm:t>
        <a:bodyPr/>
        <a:lstStyle/>
        <a:p>
          <a:endParaRPr lang="en-US"/>
        </a:p>
      </dgm:t>
    </dgm:pt>
    <dgm:pt modelId="{499D903A-2BDD-4DD7-A3D5-F3BE2BDA2953}" type="sibTrans" cxnId="{2FBF10E5-D41A-499B-BA95-43E18A6845C1}">
      <dgm:prSet/>
      <dgm:spPr/>
      <dgm:t>
        <a:bodyPr/>
        <a:lstStyle/>
        <a:p>
          <a:endParaRPr lang="en-US"/>
        </a:p>
      </dgm:t>
    </dgm:pt>
    <dgm:pt modelId="{412D5D4D-8705-4179-A6C2-FC73DC40E59E}">
      <dgm:prSet phldrT="[Text]" custT="1"/>
      <dgm:spPr/>
      <dgm:t>
        <a:bodyPr vert="vert270"/>
        <a:lstStyle/>
        <a:p>
          <a:r>
            <a:rPr lang="en-US" sz="1800" dirty="0" smtClean="0"/>
            <a:t>IT&amp; Technical Advise</a:t>
          </a:r>
          <a:endParaRPr lang="en-US" sz="1800" dirty="0"/>
        </a:p>
      </dgm:t>
    </dgm:pt>
    <dgm:pt modelId="{A5D11AAD-8876-423F-B4C1-954350D61B80}" type="parTrans" cxnId="{5E85C4D7-321E-4985-BF4D-9F2C575C3B6B}">
      <dgm:prSet/>
      <dgm:spPr/>
      <dgm:t>
        <a:bodyPr/>
        <a:lstStyle/>
        <a:p>
          <a:endParaRPr lang="en-US"/>
        </a:p>
      </dgm:t>
    </dgm:pt>
    <dgm:pt modelId="{B729FC69-3EDD-467F-BF33-20C3E3D0E643}" type="sibTrans" cxnId="{5E85C4D7-321E-4985-BF4D-9F2C575C3B6B}">
      <dgm:prSet/>
      <dgm:spPr/>
      <dgm:t>
        <a:bodyPr/>
        <a:lstStyle/>
        <a:p>
          <a:endParaRPr lang="en-US"/>
        </a:p>
      </dgm:t>
    </dgm:pt>
    <dgm:pt modelId="{B81AAEFC-C31B-423B-A081-A99DAF1BC302}">
      <dgm:prSet phldrT="[Text]" custT="1"/>
      <dgm:spPr/>
      <dgm:t>
        <a:bodyPr vert="vert270"/>
        <a:lstStyle/>
        <a:p>
          <a:r>
            <a:rPr lang="en-US" sz="1800" dirty="0" smtClean="0"/>
            <a:t>Data Bank</a:t>
          </a:r>
          <a:endParaRPr lang="en-US" sz="1800" dirty="0"/>
        </a:p>
      </dgm:t>
    </dgm:pt>
    <dgm:pt modelId="{1283200E-075D-44B1-90FB-EA5DB1AC5D4D}" type="parTrans" cxnId="{1F3C1AE8-800A-4B3B-A8A1-789E86B1003E}">
      <dgm:prSet/>
      <dgm:spPr/>
      <dgm:t>
        <a:bodyPr/>
        <a:lstStyle/>
        <a:p>
          <a:endParaRPr lang="en-US"/>
        </a:p>
      </dgm:t>
    </dgm:pt>
    <dgm:pt modelId="{964CF145-E020-48B5-B8A5-62051C2141E7}" type="sibTrans" cxnId="{1F3C1AE8-800A-4B3B-A8A1-789E86B1003E}">
      <dgm:prSet/>
      <dgm:spPr/>
      <dgm:t>
        <a:bodyPr/>
        <a:lstStyle/>
        <a:p>
          <a:endParaRPr lang="en-US"/>
        </a:p>
      </dgm:t>
    </dgm:pt>
    <dgm:pt modelId="{D285222B-1C99-4129-B6BB-55CB8B871A15}">
      <dgm:prSet phldrT="[Text]" custT="1"/>
      <dgm:spPr/>
      <dgm:t>
        <a:bodyPr vert="vert270"/>
        <a:lstStyle/>
        <a:p>
          <a:r>
            <a:rPr lang="en-US" sz="1800" dirty="0" smtClean="0"/>
            <a:t>Administration</a:t>
          </a:r>
          <a:endParaRPr lang="en-US" sz="1800" dirty="0"/>
        </a:p>
      </dgm:t>
    </dgm:pt>
    <dgm:pt modelId="{7DE58219-06A1-4636-B85B-01C2302C506F}" type="parTrans" cxnId="{9F719C73-4AD0-43A9-8859-825E22786CE2}">
      <dgm:prSet/>
      <dgm:spPr/>
      <dgm:t>
        <a:bodyPr/>
        <a:lstStyle/>
        <a:p>
          <a:endParaRPr lang="en-US"/>
        </a:p>
      </dgm:t>
    </dgm:pt>
    <dgm:pt modelId="{20EED9AA-5AB3-4ACC-8EE1-C43AD52758F6}" type="sibTrans" cxnId="{9F719C73-4AD0-43A9-8859-825E22786CE2}">
      <dgm:prSet/>
      <dgm:spPr/>
      <dgm:t>
        <a:bodyPr/>
        <a:lstStyle/>
        <a:p>
          <a:endParaRPr lang="en-US"/>
        </a:p>
      </dgm:t>
    </dgm:pt>
    <dgm:pt modelId="{7AEBEF54-1707-4A23-A354-0433616DBCA5}">
      <dgm:prSet phldrT="[Text]" custT="1"/>
      <dgm:spPr/>
      <dgm:t>
        <a:bodyPr vert="vert270"/>
        <a:lstStyle/>
        <a:p>
          <a:r>
            <a:rPr lang="en-US" sz="1800" dirty="0" smtClean="0"/>
            <a:t>New Pension Scheme -AR</a:t>
          </a:r>
          <a:endParaRPr lang="en-US" sz="1800" dirty="0"/>
        </a:p>
      </dgm:t>
    </dgm:pt>
    <dgm:pt modelId="{69E777B2-F380-4EF2-B1EA-F778E4FC58B1}" type="parTrans" cxnId="{4617730B-80BD-412B-A0C3-D75FEC8BC5B5}">
      <dgm:prSet/>
      <dgm:spPr/>
      <dgm:t>
        <a:bodyPr/>
        <a:lstStyle/>
        <a:p>
          <a:endParaRPr lang="en-US"/>
        </a:p>
      </dgm:t>
    </dgm:pt>
    <dgm:pt modelId="{5596BB3D-31AD-4E76-8975-492611A74E1B}" type="sibTrans" cxnId="{4617730B-80BD-412B-A0C3-D75FEC8BC5B5}">
      <dgm:prSet/>
      <dgm:spPr/>
      <dgm:t>
        <a:bodyPr/>
        <a:lstStyle/>
        <a:p>
          <a:endParaRPr lang="en-US"/>
        </a:p>
      </dgm:t>
    </dgm:pt>
    <dgm:pt modelId="{9944F29F-BEC1-41C5-B234-B6DE5614A8F3}">
      <dgm:prSet phldrT="[Text]" custT="1"/>
      <dgm:spPr/>
      <dgm:t>
        <a:bodyPr vert="vert270"/>
        <a:lstStyle/>
        <a:p>
          <a:r>
            <a:rPr lang="en-US" sz="1800" dirty="0" smtClean="0"/>
            <a:t>Pre- </a:t>
          </a:r>
          <a:r>
            <a:rPr lang="en-US" sz="1800" dirty="0" err="1" smtClean="0"/>
            <a:t>Chek</a:t>
          </a:r>
          <a:endParaRPr lang="en-US" sz="1800" dirty="0"/>
        </a:p>
      </dgm:t>
    </dgm:pt>
    <dgm:pt modelId="{CC4E0FF4-C3E0-497C-9D60-599FD2056DB5}" type="parTrans" cxnId="{B655E436-CEAC-4A93-ACED-A04D6562CB42}">
      <dgm:prSet/>
      <dgm:spPr/>
      <dgm:t>
        <a:bodyPr/>
        <a:lstStyle/>
        <a:p>
          <a:endParaRPr lang="en-US"/>
        </a:p>
      </dgm:t>
    </dgm:pt>
    <dgm:pt modelId="{AF245818-D581-4C4D-80FE-7911F583D494}" type="sibTrans" cxnId="{B655E436-CEAC-4A93-ACED-A04D6562CB42}">
      <dgm:prSet/>
      <dgm:spPr/>
      <dgm:t>
        <a:bodyPr/>
        <a:lstStyle/>
        <a:p>
          <a:endParaRPr lang="en-US"/>
        </a:p>
      </dgm:t>
    </dgm:pt>
    <dgm:pt modelId="{433CE23E-5AE6-422C-9DDB-2B788ADF0C1B}">
      <dgm:prSet phldrT="[Text]" custT="1"/>
      <dgm:spPr/>
      <dgm:t>
        <a:bodyPr vert="vert270"/>
        <a:lstStyle/>
        <a:p>
          <a:r>
            <a:rPr lang="en-US" sz="1800" dirty="0" smtClean="0"/>
            <a:t>Receipt &amp; Dispatch</a:t>
          </a:r>
          <a:endParaRPr lang="en-US" sz="1800" dirty="0"/>
        </a:p>
      </dgm:t>
    </dgm:pt>
    <dgm:pt modelId="{63E880C6-E0D2-4CC7-9CCD-44105EFD6762}" type="parTrans" cxnId="{3D328137-DD6A-4B41-9623-411A29390242}">
      <dgm:prSet/>
      <dgm:spPr/>
      <dgm:t>
        <a:bodyPr/>
        <a:lstStyle/>
        <a:p>
          <a:endParaRPr lang="en-US"/>
        </a:p>
      </dgm:t>
    </dgm:pt>
    <dgm:pt modelId="{428064BC-7E1F-43DD-90F4-AE2308A3560D}" type="sibTrans" cxnId="{3D328137-DD6A-4B41-9623-411A29390242}">
      <dgm:prSet/>
      <dgm:spPr/>
      <dgm:t>
        <a:bodyPr/>
        <a:lstStyle/>
        <a:p>
          <a:endParaRPr lang="en-US"/>
        </a:p>
      </dgm:t>
    </dgm:pt>
    <dgm:pt modelId="{2544B1D9-C2E0-41B6-85EE-3EB3633CD26C}">
      <dgm:prSet phldrT="[Text]" custT="1"/>
      <dgm:spPr/>
      <dgm:t>
        <a:bodyPr vert="vert270"/>
        <a:lstStyle/>
        <a:p>
          <a:r>
            <a:rPr lang="en-US" sz="1800" dirty="0" smtClean="0"/>
            <a:t>IT Systems (NIC)</a:t>
          </a:r>
          <a:endParaRPr lang="en-US" sz="1800" dirty="0"/>
        </a:p>
      </dgm:t>
    </dgm:pt>
    <dgm:pt modelId="{C1A27F55-2D56-4FB3-9F2C-93DECCD5BE0B}" type="parTrans" cxnId="{CE552AC1-D850-485A-B73F-1C9196D886D6}">
      <dgm:prSet/>
      <dgm:spPr/>
      <dgm:t>
        <a:bodyPr/>
        <a:lstStyle/>
        <a:p>
          <a:endParaRPr lang="en-US"/>
        </a:p>
      </dgm:t>
    </dgm:pt>
    <dgm:pt modelId="{C2ECFAB5-7FB5-4C7E-8C90-A5E40329297C}" type="sibTrans" cxnId="{CE552AC1-D850-485A-B73F-1C9196D886D6}">
      <dgm:prSet/>
      <dgm:spPr/>
      <dgm:t>
        <a:bodyPr/>
        <a:lstStyle/>
        <a:p>
          <a:endParaRPr lang="en-US"/>
        </a:p>
      </dgm:t>
    </dgm:pt>
    <dgm:pt modelId="{B50E61A4-C191-4B82-B545-D9490EA40E28}">
      <dgm:prSet phldrT="[Text]" custT="1"/>
      <dgm:spPr/>
      <dgm:t>
        <a:bodyPr vert="vert270"/>
        <a:lstStyle/>
        <a:p>
          <a:r>
            <a:rPr lang="en-US" sz="1800" dirty="0" smtClean="0"/>
            <a:t>RBD &amp; Compilation</a:t>
          </a:r>
          <a:endParaRPr lang="en-US" sz="1800" dirty="0"/>
        </a:p>
      </dgm:t>
    </dgm:pt>
    <dgm:pt modelId="{957ECA3F-F096-47F6-BFDA-0957FFBFCDAD}" type="parTrans" cxnId="{FB3730DC-9AB9-4DCC-BCF8-DEDA5666832B}">
      <dgm:prSet/>
      <dgm:spPr/>
      <dgm:t>
        <a:bodyPr/>
        <a:lstStyle/>
        <a:p>
          <a:endParaRPr lang="en-US"/>
        </a:p>
      </dgm:t>
    </dgm:pt>
    <dgm:pt modelId="{3994A56E-D366-4D93-AD26-94B02C9D7717}" type="sibTrans" cxnId="{FB3730DC-9AB9-4DCC-BCF8-DEDA5666832B}">
      <dgm:prSet/>
      <dgm:spPr/>
      <dgm:t>
        <a:bodyPr/>
        <a:lstStyle/>
        <a:p>
          <a:endParaRPr lang="en-US"/>
        </a:p>
      </dgm:t>
    </dgm:pt>
    <dgm:pt modelId="{1A5A992E-4F93-4482-970E-2DCF7C11189B}">
      <dgm:prSet custT="1"/>
      <dgm:spPr/>
      <dgm:t>
        <a:bodyPr vert="vert270">
          <a:scene3d>
            <a:camera prst="orthographicFront"/>
            <a:lightRig rig="threePt" dir="t"/>
          </a:scene3d>
          <a:sp3d prstMaterial="dkEdge">
            <a:bevelB w="38100" h="38100" prst="relaxedInset"/>
          </a:sp3d>
        </a:bodyPr>
        <a:lstStyle/>
        <a:p>
          <a:r>
            <a:rPr lang="en-US" sz="2000" dirty="0" smtClean="0"/>
            <a:t>RTI &amp; Legal Cell</a:t>
          </a:r>
          <a:endParaRPr lang="en-US" sz="2000" dirty="0"/>
        </a:p>
      </dgm:t>
    </dgm:pt>
    <dgm:pt modelId="{21E72EBF-C930-4A17-8A9B-BA4C9B431CAB}" type="parTrans" cxnId="{D55193B7-F3D9-49B1-9304-70012C5FD8F1}">
      <dgm:prSet/>
      <dgm:spPr/>
      <dgm:t>
        <a:bodyPr/>
        <a:lstStyle/>
        <a:p>
          <a:endParaRPr lang="en-US"/>
        </a:p>
      </dgm:t>
    </dgm:pt>
    <dgm:pt modelId="{6B48CEE8-67C9-4102-BE77-2CDF375538EA}" type="sibTrans" cxnId="{D55193B7-F3D9-49B1-9304-70012C5FD8F1}">
      <dgm:prSet/>
      <dgm:spPr/>
      <dgm:t>
        <a:bodyPr/>
        <a:lstStyle/>
        <a:p>
          <a:endParaRPr lang="en-US"/>
        </a:p>
      </dgm:t>
    </dgm:pt>
    <dgm:pt modelId="{6DDB524E-A0BD-4678-935F-CBE13B66EA98}">
      <dgm:prSet phldrT="[Text]" custT="1"/>
      <dgm:spPr/>
      <dgm:t>
        <a:bodyPr vert="vert270"/>
        <a:lstStyle/>
        <a:p>
          <a:r>
            <a:rPr lang="en-US" sz="1800" dirty="0" smtClean="0"/>
            <a:t>Co-Ordination section</a:t>
          </a:r>
          <a:endParaRPr lang="en-US" sz="1800" dirty="0"/>
        </a:p>
      </dgm:t>
    </dgm:pt>
    <dgm:pt modelId="{733AB170-1A23-4AFF-B10C-C66DF0589203}" type="sibTrans" cxnId="{7C0681CE-5C77-42AB-9492-6537E76FAC34}">
      <dgm:prSet/>
      <dgm:spPr/>
      <dgm:t>
        <a:bodyPr/>
        <a:lstStyle/>
        <a:p>
          <a:endParaRPr lang="en-US"/>
        </a:p>
      </dgm:t>
    </dgm:pt>
    <dgm:pt modelId="{7367C71F-57BF-4678-B632-4981A1B394B5}" type="parTrans" cxnId="{7C0681CE-5C77-42AB-9492-6537E76FAC34}">
      <dgm:prSet/>
      <dgm:spPr/>
      <dgm:t>
        <a:bodyPr/>
        <a:lstStyle/>
        <a:p>
          <a:endParaRPr lang="en-US"/>
        </a:p>
      </dgm:t>
    </dgm:pt>
    <dgm:pt modelId="{FBB8C2A8-C1EE-4D21-96AE-E9433D1A1AD1}">
      <dgm:prSet/>
      <dgm:spPr/>
      <dgm:t>
        <a:bodyPr vert="vert270"/>
        <a:lstStyle/>
        <a:p>
          <a:r>
            <a:rPr lang="en-US" dirty="0" smtClean="0"/>
            <a:t>Internal audit wing</a:t>
          </a:r>
          <a:endParaRPr lang="en-US" dirty="0"/>
        </a:p>
      </dgm:t>
    </dgm:pt>
    <dgm:pt modelId="{1EA5FA0F-5E4E-4B99-AF99-B582E52C755D}" type="parTrans" cxnId="{9335DFB5-9805-4E25-BBB4-2053A2AAE91B}">
      <dgm:prSet/>
      <dgm:spPr/>
      <dgm:t>
        <a:bodyPr/>
        <a:lstStyle/>
        <a:p>
          <a:endParaRPr lang="en-US"/>
        </a:p>
      </dgm:t>
    </dgm:pt>
    <dgm:pt modelId="{5A67BF99-7CFF-4C47-9114-1143DA55CD79}" type="sibTrans" cxnId="{9335DFB5-9805-4E25-BBB4-2053A2AAE91B}">
      <dgm:prSet/>
      <dgm:spPr/>
      <dgm:t>
        <a:bodyPr/>
        <a:lstStyle/>
        <a:p>
          <a:endParaRPr lang="en-US"/>
        </a:p>
      </dgm:t>
    </dgm:pt>
    <dgm:pt modelId="{F7F28705-63B1-4637-B6FA-793C15E2AE32}" type="pres">
      <dgm:prSet presAssocID="{D44B84DF-DDAB-4134-B744-31E89BE1C305}" presName="Name0" presStyleCnt="0">
        <dgm:presLayoutVars>
          <dgm:chPref val="1"/>
          <dgm:dir/>
          <dgm:animOne val="branch"/>
          <dgm:animLvl val="lvl"/>
          <dgm:resizeHandles/>
        </dgm:presLayoutVars>
      </dgm:prSet>
      <dgm:spPr/>
      <dgm:t>
        <a:bodyPr/>
        <a:lstStyle/>
        <a:p>
          <a:endParaRPr lang="en-US"/>
        </a:p>
      </dgm:t>
    </dgm:pt>
    <dgm:pt modelId="{8DB3BD4B-324D-4055-972E-60535C621C1B}" type="pres">
      <dgm:prSet presAssocID="{8BB3A44E-EBCB-4FFD-BD9C-49F2D34F333D}" presName="vertOne" presStyleCnt="0"/>
      <dgm:spPr/>
    </dgm:pt>
    <dgm:pt modelId="{57946B22-3C60-4B33-83AD-6B74361CF6AE}" type="pres">
      <dgm:prSet presAssocID="{8BB3A44E-EBCB-4FFD-BD9C-49F2D34F333D}" presName="txOne" presStyleLbl="node0" presStyleIdx="0" presStyleCnt="1" custScaleY="28820" custLinFactNeighborX="-2108" custLinFactNeighborY="-94336">
        <dgm:presLayoutVars>
          <dgm:chPref val="3"/>
        </dgm:presLayoutVars>
      </dgm:prSet>
      <dgm:spPr/>
      <dgm:t>
        <a:bodyPr/>
        <a:lstStyle/>
        <a:p>
          <a:endParaRPr lang="en-US"/>
        </a:p>
      </dgm:t>
    </dgm:pt>
    <dgm:pt modelId="{F49315D7-F0D4-4E8E-9B1F-735389A13404}" type="pres">
      <dgm:prSet presAssocID="{8BB3A44E-EBCB-4FFD-BD9C-49F2D34F333D}" presName="parTransOne" presStyleCnt="0"/>
      <dgm:spPr/>
    </dgm:pt>
    <dgm:pt modelId="{9E5A3628-C106-4BCB-AD71-0359A526623B}" type="pres">
      <dgm:prSet presAssocID="{8BB3A44E-EBCB-4FFD-BD9C-49F2D34F333D}" presName="horzOne" presStyleCnt="0"/>
      <dgm:spPr/>
    </dgm:pt>
    <dgm:pt modelId="{71246978-D2AE-4A45-BED0-32085C06BB8E}" type="pres">
      <dgm:prSet presAssocID="{DEFFF919-1C8B-49D9-8BF9-C6760EAEEBD2}" presName="vertTwo" presStyleCnt="0"/>
      <dgm:spPr/>
    </dgm:pt>
    <dgm:pt modelId="{3690A1D1-5283-4DCC-BB73-8A52EF9E1DA5}" type="pres">
      <dgm:prSet presAssocID="{DEFFF919-1C8B-49D9-8BF9-C6760EAEEBD2}" presName="txTwo" presStyleLbl="node2" presStyleIdx="0" presStyleCnt="2" custScaleY="20879" custLinFactY="-2321" custLinFactNeighborX="49684" custLinFactNeighborY="-100000">
        <dgm:presLayoutVars>
          <dgm:chPref val="3"/>
        </dgm:presLayoutVars>
      </dgm:prSet>
      <dgm:spPr/>
      <dgm:t>
        <a:bodyPr/>
        <a:lstStyle/>
        <a:p>
          <a:endParaRPr lang="en-US"/>
        </a:p>
      </dgm:t>
    </dgm:pt>
    <dgm:pt modelId="{78A5FBE8-FECE-45EE-BA74-9A3FFEDFD9FC}" type="pres">
      <dgm:prSet presAssocID="{DEFFF919-1C8B-49D9-8BF9-C6760EAEEBD2}" presName="parTransTwo" presStyleCnt="0"/>
      <dgm:spPr/>
    </dgm:pt>
    <dgm:pt modelId="{D698952F-6AC6-411C-A682-EF2A108CEA5C}" type="pres">
      <dgm:prSet presAssocID="{DEFFF919-1C8B-49D9-8BF9-C6760EAEEBD2}" presName="horzTwo" presStyleCnt="0"/>
      <dgm:spPr/>
    </dgm:pt>
    <dgm:pt modelId="{A846A5C9-2F22-4E8A-919E-3DD0015B7862}" type="pres">
      <dgm:prSet presAssocID="{1EFAD4AC-9164-45A0-8ADD-336409202342}" presName="vertThree" presStyleCnt="0"/>
      <dgm:spPr/>
    </dgm:pt>
    <dgm:pt modelId="{F40C88CB-F841-48FE-B12B-7E6F2D64A7F5}" type="pres">
      <dgm:prSet presAssocID="{1EFAD4AC-9164-45A0-8ADD-336409202342}" presName="txThree" presStyleLbl="node3" presStyleIdx="0" presStyleCnt="15">
        <dgm:presLayoutVars>
          <dgm:chPref val="3"/>
        </dgm:presLayoutVars>
      </dgm:prSet>
      <dgm:spPr/>
      <dgm:t>
        <a:bodyPr/>
        <a:lstStyle/>
        <a:p>
          <a:endParaRPr lang="en-US"/>
        </a:p>
      </dgm:t>
    </dgm:pt>
    <dgm:pt modelId="{228B4FC5-FB4B-4EF4-98BE-B0237883BC2B}" type="pres">
      <dgm:prSet presAssocID="{1EFAD4AC-9164-45A0-8ADD-336409202342}" presName="horzThree" presStyleCnt="0"/>
      <dgm:spPr/>
    </dgm:pt>
    <dgm:pt modelId="{FA43E721-345D-4AEE-99FD-A65F9A3B413A}" type="pres">
      <dgm:prSet presAssocID="{E3664694-1695-49C4-AAA8-CBB52A1B4870}" presName="sibSpaceThree" presStyleCnt="0"/>
      <dgm:spPr/>
    </dgm:pt>
    <dgm:pt modelId="{E72C0744-9577-4979-B787-8AEF482B6E15}" type="pres">
      <dgm:prSet presAssocID="{6655C958-727D-40B7-ADA5-10FF009D1791}" presName="vertThree" presStyleCnt="0"/>
      <dgm:spPr/>
    </dgm:pt>
    <dgm:pt modelId="{6D872888-E562-4B0E-9C04-6939746BF713}" type="pres">
      <dgm:prSet presAssocID="{6655C958-727D-40B7-ADA5-10FF009D1791}" presName="txThree" presStyleLbl="node3" presStyleIdx="1" presStyleCnt="15">
        <dgm:presLayoutVars>
          <dgm:chPref val="3"/>
        </dgm:presLayoutVars>
      </dgm:prSet>
      <dgm:spPr/>
      <dgm:t>
        <a:bodyPr/>
        <a:lstStyle/>
        <a:p>
          <a:endParaRPr lang="en-US"/>
        </a:p>
      </dgm:t>
    </dgm:pt>
    <dgm:pt modelId="{1850BF1D-E6AE-4112-AD95-0BA5A53DAAC4}" type="pres">
      <dgm:prSet presAssocID="{6655C958-727D-40B7-ADA5-10FF009D1791}" presName="horzThree" presStyleCnt="0"/>
      <dgm:spPr/>
    </dgm:pt>
    <dgm:pt modelId="{E09F8774-D5A8-4E33-AEDF-0F57F63C0FC8}" type="pres">
      <dgm:prSet presAssocID="{C45A63BA-6DBB-4471-A028-A735E325D1F6}" presName="sibSpaceThree" presStyleCnt="0"/>
      <dgm:spPr/>
    </dgm:pt>
    <dgm:pt modelId="{51BCB926-8CC6-41AE-9D32-40625B880EB6}" type="pres">
      <dgm:prSet presAssocID="{6DDB524E-A0BD-4678-935F-CBE13B66EA98}" presName="vertThree" presStyleCnt="0"/>
      <dgm:spPr/>
    </dgm:pt>
    <dgm:pt modelId="{3733837F-CC88-41B0-9D24-3FAEBE664228}" type="pres">
      <dgm:prSet presAssocID="{6DDB524E-A0BD-4678-935F-CBE13B66EA98}" presName="txThree" presStyleLbl="node3" presStyleIdx="2" presStyleCnt="15" custLinFactNeighborX="676" custLinFactNeighborY="4044">
        <dgm:presLayoutVars>
          <dgm:chPref val="3"/>
        </dgm:presLayoutVars>
      </dgm:prSet>
      <dgm:spPr/>
      <dgm:t>
        <a:bodyPr/>
        <a:lstStyle/>
        <a:p>
          <a:endParaRPr lang="en-US"/>
        </a:p>
      </dgm:t>
    </dgm:pt>
    <dgm:pt modelId="{57503F8A-9774-4C85-AF6E-6214F60A7A9A}" type="pres">
      <dgm:prSet presAssocID="{6DDB524E-A0BD-4678-935F-CBE13B66EA98}" presName="horzThree" presStyleCnt="0"/>
      <dgm:spPr/>
    </dgm:pt>
    <dgm:pt modelId="{8F45599B-1F2B-4BFA-9B28-865223CE904B}" type="pres">
      <dgm:prSet presAssocID="{733AB170-1A23-4AFF-B10C-C66DF0589203}" presName="sibSpaceThree" presStyleCnt="0"/>
      <dgm:spPr/>
    </dgm:pt>
    <dgm:pt modelId="{A908792C-3681-49DD-944F-356BBDC24AD5}" type="pres">
      <dgm:prSet presAssocID="{BB617F4A-8F25-46C3-A92E-31F0BEBDAB19}" presName="vertThree" presStyleCnt="0"/>
      <dgm:spPr/>
    </dgm:pt>
    <dgm:pt modelId="{6534BA1B-38D0-4636-880F-7670314E08B5}" type="pres">
      <dgm:prSet presAssocID="{BB617F4A-8F25-46C3-A92E-31F0BEBDAB19}" presName="txThree" presStyleLbl="node3" presStyleIdx="3" presStyleCnt="15">
        <dgm:presLayoutVars>
          <dgm:chPref val="3"/>
        </dgm:presLayoutVars>
      </dgm:prSet>
      <dgm:spPr/>
      <dgm:t>
        <a:bodyPr/>
        <a:lstStyle/>
        <a:p>
          <a:endParaRPr lang="en-US"/>
        </a:p>
      </dgm:t>
    </dgm:pt>
    <dgm:pt modelId="{D0358327-962D-40AA-9554-D8F301BD1FDF}" type="pres">
      <dgm:prSet presAssocID="{BB617F4A-8F25-46C3-A92E-31F0BEBDAB19}" presName="horzThree" presStyleCnt="0"/>
      <dgm:spPr/>
    </dgm:pt>
    <dgm:pt modelId="{EE568307-8D54-46BA-AD3E-A1F64F493200}" type="pres">
      <dgm:prSet presAssocID="{B0DC2372-094C-47C6-8E77-9A8B4041562E}" presName="sibSpaceThree" presStyleCnt="0"/>
      <dgm:spPr/>
    </dgm:pt>
    <dgm:pt modelId="{A1EFF5E6-B0BB-4EBA-9B4C-0A0FA2DFF589}" type="pres">
      <dgm:prSet presAssocID="{94878C29-BA42-45BB-8D24-67E81F5A1134}" presName="vertThree" presStyleCnt="0"/>
      <dgm:spPr/>
    </dgm:pt>
    <dgm:pt modelId="{026153DC-B2D1-4503-AE1D-A9A324B2BDA0}" type="pres">
      <dgm:prSet presAssocID="{94878C29-BA42-45BB-8D24-67E81F5A1134}" presName="txThree" presStyleLbl="node3" presStyleIdx="4" presStyleCnt="15">
        <dgm:presLayoutVars>
          <dgm:chPref val="3"/>
        </dgm:presLayoutVars>
      </dgm:prSet>
      <dgm:spPr/>
      <dgm:t>
        <a:bodyPr/>
        <a:lstStyle/>
        <a:p>
          <a:endParaRPr lang="en-US"/>
        </a:p>
      </dgm:t>
    </dgm:pt>
    <dgm:pt modelId="{FEF843C2-D673-4821-AD69-D4C91C0B8EBC}" type="pres">
      <dgm:prSet presAssocID="{94878C29-BA42-45BB-8D24-67E81F5A1134}" presName="horzThree" presStyleCnt="0"/>
      <dgm:spPr/>
    </dgm:pt>
    <dgm:pt modelId="{DD3D3F51-1F46-4C74-A70C-443C812C927C}" type="pres">
      <dgm:prSet presAssocID="{499D903A-2BDD-4DD7-A3D5-F3BE2BDA2953}" presName="sibSpaceThree" presStyleCnt="0"/>
      <dgm:spPr/>
    </dgm:pt>
    <dgm:pt modelId="{71BC3D06-34AA-4226-8DA5-051368B35290}" type="pres">
      <dgm:prSet presAssocID="{412D5D4D-8705-4179-A6C2-FC73DC40E59E}" presName="vertThree" presStyleCnt="0"/>
      <dgm:spPr/>
    </dgm:pt>
    <dgm:pt modelId="{672B105D-0D9C-4898-A6CD-80BAC279FC14}" type="pres">
      <dgm:prSet presAssocID="{412D5D4D-8705-4179-A6C2-FC73DC40E59E}" presName="txThree" presStyleLbl="node3" presStyleIdx="5" presStyleCnt="15">
        <dgm:presLayoutVars>
          <dgm:chPref val="3"/>
        </dgm:presLayoutVars>
      </dgm:prSet>
      <dgm:spPr/>
      <dgm:t>
        <a:bodyPr/>
        <a:lstStyle/>
        <a:p>
          <a:endParaRPr lang="en-US"/>
        </a:p>
      </dgm:t>
    </dgm:pt>
    <dgm:pt modelId="{22528D77-ED87-4CD5-91B9-F1C015ABA24A}" type="pres">
      <dgm:prSet presAssocID="{412D5D4D-8705-4179-A6C2-FC73DC40E59E}" presName="horzThree" presStyleCnt="0"/>
      <dgm:spPr/>
    </dgm:pt>
    <dgm:pt modelId="{0CEEE797-CF3B-408B-AA2E-3571147C5252}" type="pres">
      <dgm:prSet presAssocID="{B729FC69-3EDD-467F-BF33-20C3E3D0E643}" presName="sibSpaceThree" presStyleCnt="0"/>
      <dgm:spPr/>
    </dgm:pt>
    <dgm:pt modelId="{2A85F7FA-2FB6-4E7E-B842-274029D8A74B}" type="pres">
      <dgm:prSet presAssocID="{B81AAEFC-C31B-423B-A081-A99DAF1BC302}" presName="vertThree" presStyleCnt="0"/>
      <dgm:spPr/>
    </dgm:pt>
    <dgm:pt modelId="{822E5CF6-436A-4D95-A2BD-CA0EB72E12E2}" type="pres">
      <dgm:prSet presAssocID="{B81AAEFC-C31B-423B-A081-A99DAF1BC302}" presName="txThree" presStyleLbl="node3" presStyleIdx="6" presStyleCnt="15">
        <dgm:presLayoutVars>
          <dgm:chPref val="3"/>
        </dgm:presLayoutVars>
      </dgm:prSet>
      <dgm:spPr/>
      <dgm:t>
        <a:bodyPr/>
        <a:lstStyle/>
        <a:p>
          <a:endParaRPr lang="en-US"/>
        </a:p>
      </dgm:t>
    </dgm:pt>
    <dgm:pt modelId="{4983D928-A60A-4CF7-BF48-95E03405CBDA}" type="pres">
      <dgm:prSet presAssocID="{B81AAEFC-C31B-423B-A081-A99DAF1BC302}" presName="horzThree" presStyleCnt="0"/>
      <dgm:spPr/>
    </dgm:pt>
    <dgm:pt modelId="{BDCBC224-E747-43E4-B882-9EF97C8D5A76}" type="pres">
      <dgm:prSet presAssocID="{78022B07-AA24-47C5-8849-A787C0A24CFE}" presName="sibSpaceTwo" presStyleCnt="0"/>
      <dgm:spPr/>
    </dgm:pt>
    <dgm:pt modelId="{C9F8D5A2-D527-41AC-A4B9-5DD8CD9B2960}" type="pres">
      <dgm:prSet presAssocID="{394C19A1-D3B3-4C28-864C-A7625160829A}" presName="vertTwo" presStyleCnt="0"/>
      <dgm:spPr/>
    </dgm:pt>
    <dgm:pt modelId="{2E43B1B6-43F4-4F89-935A-ADDDD7FD556D}" type="pres">
      <dgm:prSet presAssocID="{394C19A1-D3B3-4C28-864C-A7625160829A}" presName="txTwo" presStyleLbl="node2" presStyleIdx="1" presStyleCnt="2" custAng="10800000" custFlipVert="1" custScaleY="21519" custLinFactY="2765" custLinFactNeighborX="-49922" custLinFactNeighborY="100000">
        <dgm:presLayoutVars>
          <dgm:chPref val="3"/>
        </dgm:presLayoutVars>
      </dgm:prSet>
      <dgm:spPr/>
      <dgm:t>
        <a:bodyPr/>
        <a:lstStyle/>
        <a:p>
          <a:endParaRPr lang="en-US"/>
        </a:p>
      </dgm:t>
    </dgm:pt>
    <dgm:pt modelId="{65D6DBAB-9385-4868-B053-9563F1A801EA}" type="pres">
      <dgm:prSet presAssocID="{394C19A1-D3B3-4C28-864C-A7625160829A}" presName="parTransTwo" presStyleCnt="0"/>
      <dgm:spPr/>
    </dgm:pt>
    <dgm:pt modelId="{B883EC00-9FAB-44F4-A9A7-3220032B2890}" type="pres">
      <dgm:prSet presAssocID="{394C19A1-D3B3-4C28-864C-A7625160829A}" presName="horzTwo" presStyleCnt="0"/>
      <dgm:spPr/>
    </dgm:pt>
    <dgm:pt modelId="{B8D17335-FB0C-4C9B-B858-4EB19C07D336}" type="pres">
      <dgm:prSet presAssocID="{D285222B-1C99-4129-B6BB-55CB8B871A15}" presName="vertThree" presStyleCnt="0"/>
      <dgm:spPr/>
    </dgm:pt>
    <dgm:pt modelId="{C2E1543F-CC77-435B-BE44-DAC2D24D677D}" type="pres">
      <dgm:prSet presAssocID="{D285222B-1C99-4129-B6BB-55CB8B871A15}" presName="txThree" presStyleLbl="node3" presStyleIdx="7" presStyleCnt="15" custScaleY="98758" custLinFactNeighborX="-3051" custLinFactNeighborY="3820">
        <dgm:presLayoutVars>
          <dgm:chPref val="3"/>
        </dgm:presLayoutVars>
      </dgm:prSet>
      <dgm:spPr/>
      <dgm:t>
        <a:bodyPr/>
        <a:lstStyle/>
        <a:p>
          <a:endParaRPr lang="en-US"/>
        </a:p>
      </dgm:t>
    </dgm:pt>
    <dgm:pt modelId="{87011619-7407-4B79-89AD-979189A3D9EE}" type="pres">
      <dgm:prSet presAssocID="{D285222B-1C99-4129-B6BB-55CB8B871A15}" presName="horzThree" presStyleCnt="0"/>
      <dgm:spPr/>
    </dgm:pt>
    <dgm:pt modelId="{C0D44B17-E542-4127-9B0C-E931ED3F6307}" type="pres">
      <dgm:prSet presAssocID="{20EED9AA-5AB3-4ACC-8EE1-C43AD52758F6}" presName="sibSpaceThree" presStyleCnt="0"/>
      <dgm:spPr/>
    </dgm:pt>
    <dgm:pt modelId="{0E59256B-810B-4C9A-93AA-C78FC321363E}" type="pres">
      <dgm:prSet presAssocID="{7AEBEF54-1707-4A23-A354-0433616DBCA5}" presName="vertThree" presStyleCnt="0"/>
      <dgm:spPr/>
    </dgm:pt>
    <dgm:pt modelId="{2DF8F19E-C928-4892-A4EE-DF67D513E83A}" type="pres">
      <dgm:prSet presAssocID="{7AEBEF54-1707-4A23-A354-0433616DBCA5}" presName="txThree" presStyleLbl="node3" presStyleIdx="8" presStyleCnt="15">
        <dgm:presLayoutVars>
          <dgm:chPref val="3"/>
        </dgm:presLayoutVars>
      </dgm:prSet>
      <dgm:spPr/>
      <dgm:t>
        <a:bodyPr/>
        <a:lstStyle/>
        <a:p>
          <a:endParaRPr lang="en-US"/>
        </a:p>
      </dgm:t>
    </dgm:pt>
    <dgm:pt modelId="{1AEA2DF8-915D-4C40-9B77-7CA95A5B20FC}" type="pres">
      <dgm:prSet presAssocID="{7AEBEF54-1707-4A23-A354-0433616DBCA5}" presName="horzThree" presStyleCnt="0"/>
      <dgm:spPr/>
    </dgm:pt>
    <dgm:pt modelId="{904DCB17-2F5C-4258-8501-66A8F05D580A}" type="pres">
      <dgm:prSet presAssocID="{5596BB3D-31AD-4E76-8975-492611A74E1B}" presName="sibSpaceThree" presStyleCnt="0"/>
      <dgm:spPr/>
    </dgm:pt>
    <dgm:pt modelId="{059E8798-94DA-40B7-80C1-FB98576A6EF4}" type="pres">
      <dgm:prSet presAssocID="{9944F29F-BEC1-41C5-B234-B6DE5614A8F3}" presName="vertThree" presStyleCnt="0"/>
      <dgm:spPr/>
    </dgm:pt>
    <dgm:pt modelId="{EBBC450F-A6FF-4488-BD39-86C846147449}" type="pres">
      <dgm:prSet presAssocID="{9944F29F-BEC1-41C5-B234-B6DE5614A8F3}" presName="txThree" presStyleLbl="node3" presStyleIdx="9" presStyleCnt="15">
        <dgm:presLayoutVars>
          <dgm:chPref val="3"/>
        </dgm:presLayoutVars>
      </dgm:prSet>
      <dgm:spPr/>
      <dgm:t>
        <a:bodyPr/>
        <a:lstStyle/>
        <a:p>
          <a:endParaRPr lang="en-US"/>
        </a:p>
      </dgm:t>
    </dgm:pt>
    <dgm:pt modelId="{7800CA8F-AEE7-4B8E-8E8C-CFFF8426E884}" type="pres">
      <dgm:prSet presAssocID="{9944F29F-BEC1-41C5-B234-B6DE5614A8F3}" presName="horzThree" presStyleCnt="0"/>
      <dgm:spPr/>
    </dgm:pt>
    <dgm:pt modelId="{FF258311-0623-4F53-9123-8FBD1F6937DD}" type="pres">
      <dgm:prSet presAssocID="{AF245818-D581-4C4D-80FE-7911F583D494}" presName="sibSpaceThree" presStyleCnt="0"/>
      <dgm:spPr/>
    </dgm:pt>
    <dgm:pt modelId="{028CFD7D-1A31-4AB6-AAE7-9CA434D4209F}" type="pres">
      <dgm:prSet presAssocID="{433CE23E-5AE6-422C-9DDB-2B788ADF0C1B}" presName="vertThree" presStyleCnt="0"/>
      <dgm:spPr/>
    </dgm:pt>
    <dgm:pt modelId="{DCB5B9A0-29C4-43BC-9809-8A03EA35CD5A}" type="pres">
      <dgm:prSet presAssocID="{433CE23E-5AE6-422C-9DDB-2B788ADF0C1B}" presName="txThree" presStyleLbl="node3" presStyleIdx="10" presStyleCnt="15">
        <dgm:presLayoutVars>
          <dgm:chPref val="3"/>
        </dgm:presLayoutVars>
      </dgm:prSet>
      <dgm:spPr/>
      <dgm:t>
        <a:bodyPr/>
        <a:lstStyle/>
        <a:p>
          <a:endParaRPr lang="en-US"/>
        </a:p>
      </dgm:t>
    </dgm:pt>
    <dgm:pt modelId="{46A7E1B6-AB0C-483B-8BED-4D34118EF8A6}" type="pres">
      <dgm:prSet presAssocID="{433CE23E-5AE6-422C-9DDB-2B788ADF0C1B}" presName="horzThree" presStyleCnt="0"/>
      <dgm:spPr/>
    </dgm:pt>
    <dgm:pt modelId="{6A130160-8393-45E2-88FF-613FFC7B7251}" type="pres">
      <dgm:prSet presAssocID="{428064BC-7E1F-43DD-90F4-AE2308A3560D}" presName="sibSpaceThree" presStyleCnt="0"/>
      <dgm:spPr/>
    </dgm:pt>
    <dgm:pt modelId="{DEF5460F-DBF5-4EED-975D-7F57F44A6713}" type="pres">
      <dgm:prSet presAssocID="{2544B1D9-C2E0-41B6-85EE-3EB3633CD26C}" presName="vertThree" presStyleCnt="0"/>
      <dgm:spPr/>
    </dgm:pt>
    <dgm:pt modelId="{D50AECDE-714F-4DB7-BCAE-A40E1E4AC9B6}" type="pres">
      <dgm:prSet presAssocID="{2544B1D9-C2E0-41B6-85EE-3EB3633CD26C}" presName="txThree" presStyleLbl="node3" presStyleIdx="11" presStyleCnt="15">
        <dgm:presLayoutVars>
          <dgm:chPref val="3"/>
        </dgm:presLayoutVars>
      </dgm:prSet>
      <dgm:spPr/>
      <dgm:t>
        <a:bodyPr/>
        <a:lstStyle/>
        <a:p>
          <a:endParaRPr lang="en-US"/>
        </a:p>
      </dgm:t>
    </dgm:pt>
    <dgm:pt modelId="{717FDED4-A53D-402C-9930-17EE3432DCB6}" type="pres">
      <dgm:prSet presAssocID="{2544B1D9-C2E0-41B6-85EE-3EB3633CD26C}" presName="horzThree" presStyleCnt="0"/>
      <dgm:spPr/>
    </dgm:pt>
    <dgm:pt modelId="{D1C2D8E0-92C0-47A4-B60E-06C5B110DB2F}" type="pres">
      <dgm:prSet presAssocID="{C2ECFAB5-7FB5-4C7E-8C90-A5E40329297C}" presName="sibSpaceThree" presStyleCnt="0"/>
      <dgm:spPr/>
    </dgm:pt>
    <dgm:pt modelId="{1102EF30-2471-4AA8-9D62-97672EF0E3FF}" type="pres">
      <dgm:prSet presAssocID="{B50E61A4-C191-4B82-B545-D9490EA40E28}" presName="vertThree" presStyleCnt="0"/>
      <dgm:spPr/>
    </dgm:pt>
    <dgm:pt modelId="{34C9268C-57DC-4F68-855A-DE4CC3F31D5C}" type="pres">
      <dgm:prSet presAssocID="{B50E61A4-C191-4B82-B545-D9490EA40E28}" presName="txThree" presStyleLbl="node3" presStyleIdx="12" presStyleCnt="15" custLinFactNeighborX="280" custLinFactNeighborY="1189">
        <dgm:presLayoutVars>
          <dgm:chPref val="3"/>
        </dgm:presLayoutVars>
      </dgm:prSet>
      <dgm:spPr/>
      <dgm:t>
        <a:bodyPr/>
        <a:lstStyle/>
        <a:p>
          <a:endParaRPr lang="en-US"/>
        </a:p>
      </dgm:t>
    </dgm:pt>
    <dgm:pt modelId="{5C5E5609-790B-4074-97A3-35BA6C3FA7E4}" type="pres">
      <dgm:prSet presAssocID="{B50E61A4-C191-4B82-B545-D9490EA40E28}" presName="horzThree" presStyleCnt="0"/>
      <dgm:spPr/>
    </dgm:pt>
    <dgm:pt modelId="{BB88D36F-5E17-4470-A175-76E59078E1A8}" type="pres">
      <dgm:prSet presAssocID="{3994A56E-D366-4D93-AD26-94B02C9D7717}" presName="sibSpaceThree" presStyleCnt="0"/>
      <dgm:spPr/>
    </dgm:pt>
    <dgm:pt modelId="{2FFDEA25-06F6-463D-8F1C-7C3E1506E257}" type="pres">
      <dgm:prSet presAssocID="{1A5A992E-4F93-4482-970E-2DCF7C11189B}" presName="vertThree" presStyleCnt="0"/>
      <dgm:spPr/>
    </dgm:pt>
    <dgm:pt modelId="{5F2251F8-994C-422D-936C-C38D0D99182E}" type="pres">
      <dgm:prSet presAssocID="{1A5A992E-4F93-4482-970E-2DCF7C11189B}" presName="txThree" presStyleLbl="node3" presStyleIdx="13" presStyleCnt="15">
        <dgm:presLayoutVars>
          <dgm:chPref val="3"/>
        </dgm:presLayoutVars>
      </dgm:prSet>
      <dgm:spPr/>
      <dgm:t>
        <a:bodyPr/>
        <a:lstStyle/>
        <a:p>
          <a:endParaRPr lang="en-US"/>
        </a:p>
      </dgm:t>
    </dgm:pt>
    <dgm:pt modelId="{4F840ED3-E711-45DF-A6C0-BDEA502D387B}" type="pres">
      <dgm:prSet presAssocID="{1A5A992E-4F93-4482-970E-2DCF7C11189B}" presName="horzThree" presStyleCnt="0"/>
      <dgm:spPr/>
    </dgm:pt>
    <dgm:pt modelId="{8666D504-4C83-4032-B61C-12E2935C25AB}" type="pres">
      <dgm:prSet presAssocID="{6B48CEE8-67C9-4102-BE77-2CDF375538EA}" presName="sibSpaceThree" presStyleCnt="0"/>
      <dgm:spPr/>
    </dgm:pt>
    <dgm:pt modelId="{6747C436-749C-4FE9-872B-0D1648031599}" type="pres">
      <dgm:prSet presAssocID="{FBB8C2A8-C1EE-4D21-96AE-E9433D1A1AD1}" presName="vertThree" presStyleCnt="0"/>
      <dgm:spPr/>
    </dgm:pt>
    <dgm:pt modelId="{2E8CD97B-72F3-4208-867F-271C2B8F09BB}" type="pres">
      <dgm:prSet presAssocID="{FBB8C2A8-C1EE-4D21-96AE-E9433D1A1AD1}" presName="txThree" presStyleLbl="node3" presStyleIdx="14" presStyleCnt="15">
        <dgm:presLayoutVars>
          <dgm:chPref val="3"/>
        </dgm:presLayoutVars>
      </dgm:prSet>
      <dgm:spPr/>
      <dgm:t>
        <a:bodyPr/>
        <a:lstStyle/>
        <a:p>
          <a:endParaRPr lang="en-US"/>
        </a:p>
      </dgm:t>
    </dgm:pt>
    <dgm:pt modelId="{1F568737-2177-47AA-B8DC-51BD1DACD87C}" type="pres">
      <dgm:prSet presAssocID="{FBB8C2A8-C1EE-4D21-96AE-E9433D1A1AD1}" presName="horzThree" presStyleCnt="0"/>
      <dgm:spPr/>
    </dgm:pt>
  </dgm:ptLst>
  <dgm:cxnLst>
    <dgm:cxn modelId="{2FBF10E5-D41A-499B-BA95-43E18A6845C1}" srcId="{DEFFF919-1C8B-49D9-8BF9-C6760EAEEBD2}" destId="{94878C29-BA42-45BB-8D24-67E81F5A1134}" srcOrd="4" destOrd="0" parTransId="{1A95CC75-D8EA-4A7C-BFE9-58945AF970C1}" sibTransId="{499D903A-2BDD-4DD7-A3D5-F3BE2BDA2953}"/>
    <dgm:cxn modelId="{FB3730DC-9AB9-4DCC-BCF8-DEDA5666832B}" srcId="{394C19A1-D3B3-4C28-864C-A7625160829A}" destId="{B50E61A4-C191-4B82-B545-D9490EA40E28}" srcOrd="5" destOrd="0" parTransId="{957ECA3F-F096-47F6-BFDA-0957FFBFCDAD}" sibTransId="{3994A56E-D366-4D93-AD26-94B02C9D7717}"/>
    <dgm:cxn modelId="{4617730B-80BD-412B-A0C3-D75FEC8BC5B5}" srcId="{394C19A1-D3B3-4C28-864C-A7625160829A}" destId="{7AEBEF54-1707-4A23-A354-0433616DBCA5}" srcOrd="1" destOrd="0" parTransId="{69E777B2-F380-4EF2-B1EA-F778E4FC58B1}" sibTransId="{5596BB3D-31AD-4E76-8975-492611A74E1B}"/>
    <dgm:cxn modelId="{1F3C1AE8-800A-4B3B-A8A1-789E86B1003E}" srcId="{DEFFF919-1C8B-49D9-8BF9-C6760EAEEBD2}" destId="{B81AAEFC-C31B-423B-A081-A99DAF1BC302}" srcOrd="6" destOrd="0" parTransId="{1283200E-075D-44B1-90FB-EA5DB1AC5D4D}" sibTransId="{964CF145-E020-48B5-B8A5-62051C2141E7}"/>
    <dgm:cxn modelId="{7ADA4E2D-9003-4311-ADD7-572EFAA2955A}" srcId="{DEFFF919-1C8B-49D9-8BF9-C6760EAEEBD2}" destId="{1EFAD4AC-9164-45A0-8ADD-336409202342}" srcOrd="0" destOrd="0" parTransId="{2A6A2469-332F-40D4-BB2C-29BE33CAF53F}" sibTransId="{E3664694-1695-49C4-AAA8-CBB52A1B4870}"/>
    <dgm:cxn modelId="{B655E436-CEAC-4A93-ACED-A04D6562CB42}" srcId="{394C19A1-D3B3-4C28-864C-A7625160829A}" destId="{9944F29F-BEC1-41C5-B234-B6DE5614A8F3}" srcOrd="2" destOrd="0" parTransId="{CC4E0FF4-C3E0-497C-9D60-599FD2056DB5}" sibTransId="{AF245818-D581-4C4D-80FE-7911F583D494}"/>
    <dgm:cxn modelId="{1984D112-37ED-4803-BFA5-3D651A897BCE}" type="presOf" srcId="{6DDB524E-A0BD-4678-935F-CBE13B66EA98}" destId="{3733837F-CC88-41B0-9D24-3FAEBE664228}" srcOrd="0" destOrd="0" presId="urn:microsoft.com/office/officeart/2005/8/layout/hierarchy4"/>
    <dgm:cxn modelId="{AD595E0D-FF9B-4B5C-B3B4-4E07C540AF4B}" type="presOf" srcId="{B50E61A4-C191-4B82-B545-D9490EA40E28}" destId="{34C9268C-57DC-4F68-855A-DE4CC3F31D5C}" srcOrd="0" destOrd="0" presId="urn:microsoft.com/office/officeart/2005/8/layout/hierarchy4"/>
    <dgm:cxn modelId="{B06C2A1A-B187-4C03-BB6C-8048FE6E1CB0}" type="presOf" srcId="{9944F29F-BEC1-41C5-B234-B6DE5614A8F3}" destId="{EBBC450F-A6FF-4488-BD39-86C846147449}" srcOrd="0" destOrd="0" presId="urn:microsoft.com/office/officeart/2005/8/layout/hierarchy4"/>
    <dgm:cxn modelId="{9A4F4291-818D-4248-AA6C-ED0CA32A4900}" srcId="{8BB3A44E-EBCB-4FFD-BD9C-49F2D34F333D}" destId="{DEFFF919-1C8B-49D9-8BF9-C6760EAEEBD2}" srcOrd="0" destOrd="0" parTransId="{4CB94543-5ADC-4B1A-8332-2DDE46E941E3}" sibTransId="{78022B07-AA24-47C5-8849-A787C0A24CFE}"/>
    <dgm:cxn modelId="{9A118D88-655C-4336-A37A-5541EAB2DF2E}" type="presOf" srcId="{D285222B-1C99-4129-B6BB-55CB8B871A15}" destId="{C2E1543F-CC77-435B-BE44-DAC2D24D677D}" srcOrd="0" destOrd="0" presId="urn:microsoft.com/office/officeart/2005/8/layout/hierarchy4"/>
    <dgm:cxn modelId="{B44EA299-4025-46CC-BF47-0B08BD8221D8}" type="presOf" srcId="{7AEBEF54-1707-4A23-A354-0433616DBCA5}" destId="{2DF8F19E-C928-4892-A4EE-DF67D513E83A}" srcOrd="0" destOrd="0" presId="urn:microsoft.com/office/officeart/2005/8/layout/hierarchy4"/>
    <dgm:cxn modelId="{BB1575A1-611E-4531-9508-58F2E189FEEF}" type="presOf" srcId="{B81AAEFC-C31B-423B-A081-A99DAF1BC302}" destId="{822E5CF6-436A-4D95-A2BD-CA0EB72E12E2}" srcOrd="0" destOrd="0" presId="urn:microsoft.com/office/officeart/2005/8/layout/hierarchy4"/>
    <dgm:cxn modelId="{EF66459C-4B43-4483-9992-803CB258459B}" type="presOf" srcId="{1A5A992E-4F93-4482-970E-2DCF7C11189B}" destId="{5F2251F8-994C-422D-936C-C38D0D99182E}" srcOrd="0" destOrd="0" presId="urn:microsoft.com/office/officeart/2005/8/layout/hierarchy4"/>
    <dgm:cxn modelId="{E36F5AAE-2920-4ED5-80D0-98F857F6C5DB}" srcId="{D44B84DF-DDAB-4134-B744-31E89BE1C305}" destId="{8BB3A44E-EBCB-4FFD-BD9C-49F2D34F333D}" srcOrd="0" destOrd="0" parTransId="{624A6D6D-7E23-4514-8688-49EE67868379}" sibTransId="{94AA7D9C-155C-43C1-99B0-2F79B52AE998}"/>
    <dgm:cxn modelId="{3D629D1C-F221-47B5-94E4-B1D99B6A1894}" type="presOf" srcId="{94878C29-BA42-45BB-8D24-67E81F5A1134}" destId="{026153DC-B2D1-4503-AE1D-A9A324B2BDA0}" srcOrd="0" destOrd="0" presId="urn:microsoft.com/office/officeart/2005/8/layout/hierarchy4"/>
    <dgm:cxn modelId="{0A58F039-B38E-4685-B954-F2820FBD53C2}" type="presOf" srcId="{433CE23E-5AE6-422C-9DDB-2B788ADF0C1B}" destId="{DCB5B9A0-29C4-43BC-9809-8A03EA35CD5A}" srcOrd="0" destOrd="0" presId="urn:microsoft.com/office/officeart/2005/8/layout/hierarchy4"/>
    <dgm:cxn modelId="{28CC30F6-7A9B-43EB-9557-36CE99064B12}" srcId="{DEFFF919-1C8B-49D9-8BF9-C6760EAEEBD2}" destId="{6655C958-727D-40B7-ADA5-10FF009D1791}" srcOrd="1" destOrd="0" parTransId="{E5EBA8AD-E919-48B4-A785-F4B3F477D3B1}" sibTransId="{C45A63BA-6DBB-4471-A028-A735E325D1F6}"/>
    <dgm:cxn modelId="{A6BFB823-1FA6-4993-B3A2-D64AF693767F}" type="presOf" srcId="{DEFFF919-1C8B-49D9-8BF9-C6760EAEEBD2}" destId="{3690A1D1-5283-4DCC-BB73-8A52EF9E1DA5}" srcOrd="0" destOrd="0" presId="urn:microsoft.com/office/officeart/2005/8/layout/hierarchy4"/>
    <dgm:cxn modelId="{7C0681CE-5C77-42AB-9492-6537E76FAC34}" srcId="{DEFFF919-1C8B-49D9-8BF9-C6760EAEEBD2}" destId="{6DDB524E-A0BD-4678-935F-CBE13B66EA98}" srcOrd="2" destOrd="0" parTransId="{7367C71F-57BF-4678-B632-4981A1B394B5}" sibTransId="{733AB170-1A23-4AFF-B10C-C66DF0589203}"/>
    <dgm:cxn modelId="{5E76ABAC-BD2A-40F0-92F1-5205A359CA3F}" type="presOf" srcId="{1EFAD4AC-9164-45A0-8ADD-336409202342}" destId="{F40C88CB-F841-48FE-B12B-7E6F2D64A7F5}" srcOrd="0" destOrd="0" presId="urn:microsoft.com/office/officeart/2005/8/layout/hierarchy4"/>
    <dgm:cxn modelId="{D55193B7-F3D9-49B1-9304-70012C5FD8F1}" srcId="{394C19A1-D3B3-4C28-864C-A7625160829A}" destId="{1A5A992E-4F93-4482-970E-2DCF7C11189B}" srcOrd="6" destOrd="0" parTransId="{21E72EBF-C930-4A17-8A9B-BA4C9B431CAB}" sibTransId="{6B48CEE8-67C9-4102-BE77-2CDF375538EA}"/>
    <dgm:cxn modelId="{5765CDEA-D4A0-4908-8345-C40E8378E155}" type="presOf" srcId="{BB617F4A-8F25-46C3-A92E-31F0BEBDAB19}" destId="{6534BA1B-38D0-4636-880F-7670314E08B5}" srcOrd="0" destOrd="0" presId="urn:microsoft.com/office/officeart/2005/8/layout/hierarchy4"/>
    <dgm:cxn modelId="{8EE4AE70-6E68-4FE9-A697-7DC4A8E17B57}" srcId="{DEFFF919-1C8B-49D9-8BF9-C6760EAEEBD2}" destId="{BB617F4A-8F25-46C3-A92E-31F0BEBDAB19}" srcOrd="3" destOrd="0" parTransId="{30B25AEC-D457-492B-88A7-981088CB399B}" sibTransId="{B0DC2372-094C-47C6-8E77-9A8B4041562E}"/>
    <dgm:cxn modelId="{B811CFAE-043E-46E9-A06C-079A18D1023E}" type="presOf" srcId="{8BB3A44E-EBCB-4FFD-BD9C-49F2D34F333D}" destId="{57946B22-3C60-4B33-83AD-6B74361CF6AE}" srcOrd="0" destOrd="0" presId="urn:microsoft.com/office/officeart/2005/8/layout/hierarchy4"/>
    <dgm:cxn modelId="{E24825D8-048B-49E0-85EF-B4635E035251}" type="presOf" srcId="{6655C958-727D-40B7-ADA5-10FF009D1791}" destId="{6D872888-E562-4B0E-9C04-6939746BF713}" srcOrd="0" destOrd="0" presId="urn:microsoft.com/office/officeart/2005/8/layout/hierarchy4"/>
    <dgm:cxn modelId="{CE552AC1-D850-485A-B73F-1C9196D886D6}" srcId="{394C19A1-D3B3-4C28-864C-A7625160829A}" destId="{2544B1D9-C2E0-41B6-85EE-3EB3633CD26C}" srcOrd="4" destOrd="0" parTransId="{C1A27F55-2D56-4FB3-9F2C-93DECCD5BE0B}" sibTransId="{C2ECFAB5-7FB5-4C7E-8C90-A5E40329297C}"/>
    <dgm:cxn modelId="{8A3BBDA7-D134-4A5A-A89E-BD1CFB845D88}" srcId="{8BB3A44E-EBCB-4FFD-BD9C-49F2D34F333D}" destId="{394C19A1-D3B3-4C28-864C-A7625160829A}" srcOrd="1" destOrd="0" parTransId="{78C4DA79-5FF0-4971-A5E4-8B4713A5B986}" sibTransId="{5C9CFC29-B20C-4D92-BFCE-0D59DD466A0E}"/>
    <dgm:cxn modelId="{8040C359-C957-47C4-8FA2-A9A7C828BA4A}" type="presOf" srcId="{D44B84DF-DDAB-4134-B744-31E89BE1C305}" destId="{F7F28705-63B1-4637-B6FA-793C15E2AE32}" srcOrd="0" destOrd="0" presId="urn:microsoft.com/office/officeart/2005/8/layout/hierarchy4"/>
    <dgm:cxn modelId="{093D34C5-CFC8-4170-8D55-456BF93B16EA}" type="presOf" srcId="{FBB8C2A8-C1EE-4D21-96AE-E9433D1A1AD1}" destId="{2E8CD97B-72F3-4208-867F-271C2B8F09BB}" srcOrd="0" destOrd="0" presId="urn:microsoft.com/office/officeart/2005/8/layout/hierarchy4"/>
    <dgm:cxn modelId="{9335DFB5-9805-4E25-BBB4-2053A2AAE91B}" srcId="{394C19A1-D3B3-4C28-864C-A7625160829A}" destId="{FBB8C2A8-C1EE-4D21-96AE-E9433D1A1AD1}" srcOrd="7" destOrd="0" parTransId="{1EA5FA0F-5E4E-4B99-AF99-B582E52C755D}" sibTransId="{5A67BF99-7CFF-4C47-9114-1143DA55CD79}"/>
    <dgm:cxn modelId="{3D328137-DD6A-4B41-9623-411A29390242}" srcId="{394C19A1-D3B3-4C28-864C-A7625160829A}" destId="{433CE23E-5AE6-422C-9DDB-2B788ADF0C1B}" srcOrd="3" destOrd="0" parTransId="{63E880C6-E0D2-4CC7-9CCD-44105EFD6762}" sibTransId="{428064BC-7E1F-43DD-90F4-AE2308A3560D}"/>
    <dgm:cxn modelId="{5E85C4D7-321E-4985-BF4D-9F2C575C3B6B}" srcId="{DEFFF919-1C8B-49D9-8BF9-C6760EAEEBD2}" destId="{412D5D4D-8705-4179-A6C2-FC73DC40E59E}" srcOrd="5" destOrd="0" parTransId="{A5D11AAD-8876-423F-B4C1-954350D61B80}" sibTransId="{B729FC69-3EDD-467F-BF33-20C3E3D0E643}"/>
    <dgm:cxn modelId="{9EA3BAF1-4298-491D-A0C8-E9927F0B2991}" type="presOf" srcId="{394C19A1-D3B3-4C28-864C-A7625160829A}" destId="{2E43B1B6-43F4-4F89-935A-ADDDD7FD556D}" srcOrd="0" destOrd="0" presId="urn:microsoft.com/office/officeart/2005/8/layout/hierarchy4"/>
    <dgm:cxn modelId="{194F875C-B3D8-4705-844D-6334B6E129A5}" type="presOf" srcId="{412D5D4D-8705-4179-A6C2-FC73DC40E59E}" destId="{672B105D-0D9C-4898-A6CD-80BAC279FC14}" srcOrd="0" destOrd="0" presId="urn:microsoft.com/office/officeart/2005/8/layout/hierarchy4"/>
    <dgm:cxn modelId="{D7583366-D88F-4420-A940-ECF2BB41B499}" type="presOf" srcId="{2544B1D9-C2E0-41B6-85EE-3EB3633CD26C}" destId="{D50AECDE-714F-4DB7-BCAE-A40E1E4AC9B6}" srcOrd="0" destOrd="0" presId="urn:microsoft.com/office/officeart/2005/8/layout/hierarchy4"/>
    <dgm:cxn modelId="{9F719C73-4AD0-43A9-8859-825E22786CE2}" srcId="{394C19A1-D3B3-4C28-864C-A7625160829A}" destId="{D285222B-1C99-4129-B6BB-55CB8B871A15}" srcOrd="0" destOrd="0" parTransId="{7DE58219-06A1-4636-B85B-01C2302C506F}" sibTransId="{20EED9AA-5AB3-4ACC-8EE1-C43AD52758F6}"/>
    <dgm:cxn modelId="{4697E93B-37E2-4109-B9F2-92D3530057C1}" type="presParOf" srcId="{F7F28705-63B1-4637-B6FA-793C15E2AE32}" destId="{8DB3BD4B-324D-4055-972E-60535C621C1B}" srcOrd="0" destOrd="0" presId="urn:microsoft.com/office/officeart/2005/8/layout/hierarchy4"/>
    <dgm:cxn modelId="{21AC5056-FA98-4F99-B111-4A2705926733}" type="presParOf" srcId="{8DB3BD4B-324D-4055-972E-60535C621C1B}" destId="{57946B22-3C60-4B33-83AD-6B74361CF6AE}" srcOrd="0" destOrd="0" presId="urn:microsoft.com/office/officeart/2005/8/layout/hierarchy4"/>
    <dgm:cxn modelId="{ABBED0FF-8233-419C-9CDD-9BD305AF1D0B}" type="presParOf" srcId="{8DB3BD4B-324D-4055-972E-60535C621C1B}" destId="{F49315D7-F0D4-4E8E-9B1F-735389A13404}" srcOrd="1" destOrd="0" presId="urn:microsoft.com/office/officeart/2005/8/layout/hierarchy4"/>
    <dgm:cxn modelId="{FF5931BD-74D8-49C0-8AA1-F94392D0D2F2}" type="presParOf" srcId="{8DB3BD4B-324D-4055-972E-60535C621C1B}" destId="{9E5A3628-C106-4BCB-AD71-0359A526623B}" srcOrd="2" destOrd="0" presId="urn:microsoft.com/office/officeart/2005/8/layout/hierarchy4"/>
    <dgm:cxn modelId="{099A0970-8113-4B2A-AFF9-A8E42AAE33F5}" type="presParOf" srcId="{9E5A3628-C106-4BCB-AD71-0359A526623B}" destId="{71246978-D2AE-4A45-BED0-32085C06BB8E}" srcOrd="0" destOrd="0" presId="urn:microsoft.com/office/officeart/2005/8/layout/hierarchy4"/>
    <dgm:cxn modelId="{B9645861-9E33-4342-BC34-4088A346B5EC}" type="presParOf" srcId="{71246978-D2AE-4A45-BED0-32085C06BB8E}" destId="{3690A1D1-5283-4DCC-BB73-8A52EF9E1DA5}" srcOrd="0" destOrd="0" presId="urn:microsoft.com/office/officeart/2005/8/layout/hierarchy4"/>
    <dgm:cxn modelId="{2D11235C-02C7-452B-AD16-F668F8CFCDEB}" type="presParOf" srcId="{71246978-D2AE-4A45-BED0-32085C06BB8E}" destId="{78A5FBE8-FECE-45EE-BA74-9A3FFEDFD9FC}" srcOrd="1" destOrd="0" presId="urn:microsoft.com/office/officeart/2005/8/layout/hierarchy4"/>
    <dgm:cxn modelId="{05538E0C-C831-49EB-B4A5-93D2932FC8A5}" type="presParOf" srcId="{71246978-D2AE-4A45-BED0-32085C06BB8E}" destId="{D698952F-6AC6-411C-A682-EF2A108CEA5C}" srcOrd="2" destOrd="0" presId="urn:microsoft.com/office/officeart/2005/8/layout/hierarchy4"/>
    <dgm:cxn modelId="{BD1A1148-4FF3-41F5-97CB-8AD90DD2DE3E}" type="presParOf" srcId="{D698952F-6AC6-411C-A682-EF2A108CEA5C}" destId="{A846A5C9-2F22-4E8A-919E-3DD0015B7862}" srcOrd="0" destOrd="0" presId="urn:microsoft.com/office/officeart/2005/8/layout/hierarchy4"/>
    <dgm:cxn modelId="{99047DF8-EBD1-455C-A16B-0CF63C362FE4}" type="presParOf" srcId="{A846A5C9-2F22-4E8A-919E-3DD0015B7862}" destId="{F40C88CB-F841-48FE-B12B-7E6F2D64A7F5}" srcOrd="0" destOrd="0" presId="urn:microsoft.com/office/officeart/2005/8/layout/hierarchy4"/>
    <dgm:cxn modelId="{825B17A5-E39F-4EDD-AB5D-46CFABD105A0}" type="presParOf" srcId="{A846A5C9-2F22-4E8A-919E-3DD0015B7862}" destId="{228B4FC5-FB4B-4EF4-98BE-B0237883BC2B}" srcOrd="1" destOrd="0" presId="urn:microsoft.com/office/officeart/2005/8/layout/hierarchy4"/>
    <dgm:cxn modelId="{E6FD45C7-402B-4C80-9FC3-1EDB09DD91A9}" type="presParOf" srcId="{D698952F-6AC6-411C-A682-EF2A108CEA5C}" destId="{FA43E721-345D-4AEE-99FD-A65F9A3B413A}" srcOrd="1" destOrd="0" presId="urn:microsoft.com/office/officeart/2005/8/layout/hierarchy4"/>
    <dgm:cxn modelId="{114FE2E5-95D5-4ECC-8DB6-ACF55840FB42}" type="presParOf" srcId="{D698952F-6AC6-411C-A682-EF2A108CEA5C}" destId="{E72C0744-9577-4979-B787-8AEF482B6E15}" srcOrd="2" destOrd="0" presId="urn:microsoft.com/office/officeart/2005/8/layout/hierarchy4"/>
    <dgm:cxn modelId="{58B81F7A-DF61-490A-92C7-FB82CADDDAD3}" type="presParOf" srcId="{E72C0744-9577-4979-B787-8AEF482B6E15}" destId="{6D872888-E562-4B0E-9C04-6939746BF713}" srcOrd="0" destOrd="0" presId="urn:microsoft.com/office/officeart/2005/8/layout/hierarchy4"/>
    <dgm:cxn modelId="{6D1216F0-A226-4026-9786-4E71390654BF}" type="presParOf" srcId="{E72C0744-9577-4979-B787-8AEF482B6E15}" destId="{1850BF1D-E6AE-4112-AD95-0BA5A53DAAC4}" srcOrd="1" destOrd="0" presId="urn:microsoft.com/office/officeart/2005/8/layout/hierarchy4"/>
    <dgm:cxn modelId="{D38B2AC3-17C0-461C-A5D7-C1F66CBA3A76}" type="presParOf" srcId="{D698952F-6AC6-411C-A682-EF2A108CEA5C}" destId="{E09F8774-D5A8-4E33-AEDF-0F57F63C0FC8}" srcOrd="3" destOrd="0" presId="urn:microsoft.com/office/officeart/2005/8/layout/hierarchy4"/>
    <dgm:cxn modelId="{3A62F8BC-94F4-4367-A73C-8E5C0FA9421D}" type="presParOf" srcId="{D698952F-6AC6-411C-A682-EF2A108CEA5C}" destId="{51BCB926-8CC6-41AE-9D32-40625B880EB6}" srcOrd="4" destOrd="0" presId="urn:microsoft.com/office/officeart/2005/8/layout/hierarchy4"/>
    <dgm:cxn modelId="{D245B6BD-554A-4E1D-9E1E-5C1415698AD9}" type="presParOf" srcId="{51BCB926-8CC6-41AE-9D32-40625B880EB6}" destId="{3733837F-CC88-41B0-9D24-3FAEBE664228}" srcOrd="0" destOrd="0" presId="urn:microsoft.com/office/officeart/2005/8/layout/hierarchy4"/>
    <dgm:cxn modelId="{3402F260-62A7-4D1A-B5EC-A0C1C5C459AC}" type="presParOf" srcId="{51BCB926-8CC6-41AE-9D32-40625B880EB6}" destId="{57503F8A-9774-4C85-AF6E-6214F60A7A9A}" srcOrd="1" destOrd="0" presId="urn:microsoft.com/office/officeart/2005/8/layout/hierarchy4"/>
    <dgm:cxn modelId="{7B61DE6D-5DD2-4932-8C3B-4F0BD8075028}" type="presParOf" srcId="{D698952F-6AC6-411C-A682-EF2A108CEA5C}" destId="{8F45599B-1F2B-4BFA-9B28-865223CE904B}" srcOrd="5" destOrd="0" presId="urn:microsoft.com/office/officeart/2005/8/layout/hierarchy4"/>
    <dgm:cxn modelId="{D074F247-1FC9-4F52-99E4-565596A7ED1D}" type="presParOf" srcId="{D698952F-6AC6-411C-A682-EF2A108CEA5C}" destId="{A908792C-3681-49DD-944F-356BBDC24AD5}" srcOrd="6" destOrd="0" presId="urn:microsoft.com/office/officeart/2005/8/layout/hierarchy4"/>
    <dgm:cxn modelId="{93F97A7C-31F2-40EF-8390-A7B558EF5143}" type="presParOf" srcId="{A908792C-3681-49DD-944F-356BBDC24AD5}" destId="{6534BA1B-38D0-4636-880F-7670314E08B5}" srcOrd="0" destOrd="0" presId="urn:microsoft.com/office/officeart/2005/8/layout/hierarchy4"/>
    <dgm:cxn modelId="{508F6E08-7B29-493B-B5FB-4E6D1A0C0527}" type="presParOf" srcId="{A908792C-3681-49DD-944F-356BBDC24AD5}" destId="{D0358327-962D-40AA-9554-D8F301BD1FDF}" srcOrd="1" destOrd="0" presId="urn:microsoft.com/office/officeart/2005/8/layout/hierarchy4"/>
    <dgm:cxn modelId="{41F36CF5-7746-4E0D-B666-63C385B31E3D}" type="presParOf" srcId="{D698952F-6AC6-411C-A682-EF2A108CEA5C}" destId="{EE568307-8D54-46BA-AD3E-A1F64F493200}" srcOrd="7" destOrd="0" presId="urn:microsoft.com/office/officeart/2005/8/layout/hierarchy4"/>
    <dgm:cxn modelId="{76D83B04-1BFA-4AA7-907D-71BB3C234CAA}" type="presParOf" srcId="{D698952F-6AC6-411C-A682-EF2A108CEA5C}" destId="{A1EFF5E6-B0BB-4EBA-9B4C-0A0FA2DFF589}" srcOrd="8" destOrd="0" presId="urn:microsoft.com/office/officeart/2005/8/layout/hierarchy4"/>
    <dgm:cxn modelId="{880AB015-A3C6-4493-A417-4602C6DD52D9}" type="presParOf" srcId="{A1EFF5E6-B0BB-4EBA-9B4C-0A0FA2DFF589}" destId="{026153DC-B2D1-4503-AE1D-A9A324B2BDA0}" srcOrd="0" destOrd="0" presId="urn:microsoft.com/office/officeart/2005/8/layout/hierarchy4"/>
    <dgm:cxn modelId="{955BD0D9-5D5D-4E09-BB78-2DBBFEC430D9}" type="presParOf" srcId="{A1EFF5E6-B0BB-4EBA-9B4C-0A0FA2DFF589}" destId="{FEF843C2-D673-4821-AD69-D4C91C0B8EBC}" srcOrd="1" destOrd="0" presId="urn:microsoft.com/office/officeart/2005/8/layout/hierarchy4"/>
    <dgm:cxn modelId="{D48799B0-BA1F-4BC7-8F87-9D76C0645214}" type="presParOf" srcId="{D698952F-6AC6-411C-A682-EF2A108CEA5C}" destId="{DD3D3F51-1F46-4C74-A70C-443C812C927C}" srcOrd="9" destOrd="0" presId="urn:microsoft.com/office/officeart/2005/8/layout/hierarchy4"/>
    <dgm:cxn modelId="{AD053015-9E90-4307-82FB-DEFD20A6912B}" type="presParOf" srcId="{D698952F-6AC6-411C-A682-EF2A108CEA5C}" destId="{71BC3D06-34AA-4226-8DA5-051368B35290}" srcOrd="10" destOrd="0" presId="urn:microsoft.com/office/officeart/2005/8/layout/hierarchy4"/>
    <dgm:cxn modelId="{6F60F234-5D79-4EC3-889E-C9A6D259189F}" type="presParOf" srcId="{71BC3D06-34AA-4226-8DA5-051368B35290}" destId="{672B105D-0D9C-4898-A6CD-80BAC279FC14}" srcOrd="0" destOrd="0" presId="urn:microsoft.com/office/officeart/2005/8/layout/hierarchy4"/>
    <dgm:cxn modelId="{271C4265-FC36-4E65-A5DB-01B5E11E234F}" type="presParOf" srcId="{71BC3D06-34AA-4226-8DA5-051368B35290}" destId="{22528D77-ED87-4CD5-91B9-F1C015ABA24A}" srcOrd="1" destOrd="0" presId="urn:microsoft.com/office/officeart/2005/8/layout/hierarchy4"/>
    <dgm:cxn modelId="{F29BF522-3964-4C00-B395-E02E2E00EAF7}" type="presParOf" srcId="{D698952F-6AC6-411C-A682-EF2A108CEA5C}" destId="{0CEEE797-CF3B-408B-AA2E-3571147C5252}" srcOrd="11" destOrd="0" presId="urn:microsoft.com/office/officeart/2005/8/layout/hierarchy4"/>
    <dgm:cxn modelId="{26267FDE-FFF8-42ED-9424-D023218FF38E}" type="presParOf" srcId="{D698952F-6AC6-411C-A682-EF2A108CEA5C}" destId="{2A85F7FA-2FB6-4E7E-B842-274029D8A74B}" srcOrd="12" destOrd="0" presId="urn:microsoft.com/office/officeart/2005/8/layout/hierarchy4"/>
    <dgm:cxn modelId="{8DFB4250-335D-4581-B237-81E1D381B045}" type="presParOf" srcId="{2A85F7FA-2FB6-4E7E-B842-274029D8A74B}" destId="{822E5CF6-436A-4D95-A2BD-CA0EB72E12E2}" srcOrd="0" destOrd="0" presId="urn:microsoft.com/office/officeart/2005/8/layout/hierarchy4"/>
    <dgm:cxn modelId="{8710C488-B29E-45C3-8A79-8448A34423D0}" type="presParOf" srcId="{2A85F7FA-2FB6-4E7E-B842-274029D8A74B}" destId="{4983D928-A60A-4CF7-BF48-95E03405CBDA}" srcOrd="1" destOrd="0" presId="urn:microsoft.com/office/officeart/2005/8/layout/hierarchy4"/>
    <dgm:cxn modelId="{7A58B044-8CDC-4EC6-8089-4713A065C5C9}" type="presParOf" srcId="{9E5A3628-C106-4BCB-AD71-0359A526623B}" destId="{BDCBC224-E747-43E4-B882-9EF97C8D5A76}" srcOrd="1" destOrd="0" presId="urn:microsoft.com/office/officeart/2005/8/layout/hierarchy4"/>
    <dgm:cxn modelId="{B817E14C-793B-4DE7-BBCD-4A588814E535}" type="presParOf" srcId="{9E5A3628-C106-4BCB-AD71-0359A526623B}" destId="{C9F8D5A2-D527-41AC-A4B9-5DD8CD9B2960}" srcOrd="2" destOrd="0" presId="urn:microsoft.com/office/officeart/2005/8/layout/hierarchy4"/>
    <dgm:cxn modelId="{E0110D96-4659-4931-B0C4-C89C0DF4B141}" type="presParOf" srcId="{C9F8D5A2-D527-41AC-A4B9-5DD8CD9B2960}" destId="{2E43B1B6-43F4-4F89-935A-ADDDD7FD556D}" srcOrd="0" destOrd="0" presId="urn:microsoft.com/office/officeart/2005/8/layout/hierarchy4"/>
    <dgm:cxn modelId="{67F4F917-7155-439C-8784-5C86C36906F4}" type="presParOf" srcId="{C9F8D5A2-D527-41AC-A4B9-5DD8CD9B2960}" destId="{65D6DBAB-9385-4868-B053-9563F1A801EA}" srcOrd="1" destOrd="0" presId="urn:microsoft.com/office/officeart/2005/8/layout/hierarchy4"/>
    <dgm:cxn modelId="{6204F454-152D-49C9-86FF-C9E4E411D57B}" type="presParOf" srcId="{C9F8D5A2-D527-41AC-A4B9-5DD8CD9B2960}" destId="{B883EC00-9FAB-44F4-A9A7-3220032B2890}" srcOrd="2" destOrd="0" presId="urn:microsoft.com/office/officeart/2005/8/layout/hierarchy4"/>
    <dgm:cxn modelId="{23EBD58F-3A68-4FF6-AB61-F2072EC071DC}" type="presParOf" srcId="{B883EC00-9FAB-44F4-A9A7-3220032B2890}" destId="{B8D17335-FB0C-4C9B-B858-4EB19C07D336}" srcOrd="0" destOrd="0" presId="urn:microsoft.com/office/officeart/2005/8/layout/hierarchy4"/>
    <dgm:cxn modelId="{FCC39612-B7DC-4205-887A-CFEEFD9BD280}" type="presParOf" srcId="{B8D17335-FB0C-4C9B-B858-4EB19C07D336}" destId="{C2E1543F-CC77-435B-BE44-DAC2D24D677D}" srcOrd="0" destOrd="0" presId="urn:microsoft.com/office/officeart/2005/8/layout/hierarchy4"/>
    <dgm:cxn modelId="{584D32FB-CE32-47F6-A4CA-900FE86A386B}" type="presParOf" srcId="{B8D17335-FB0C-4C9B-B858-4EB19C07D336}" destId="{87011619-7407-4B79-89AD-979189A3D9EE}" srcOrd="1" destOrd="0" presId="urn:microsoft.com/office/officeart/2005/8/layout/hierarchy4"/>
    <dgm:cxn modelId="{CED3AA16-78D1-4BDA-8B5E-5EADBD78C94F}" type="presParOf" srcId="{B883EC00-9FAB-44F4-A9A7-3220032B2890}" destId="{C0D44B17-E542-4127-9B0C-E931ED3F6307}" srcOrd="1" destOrd="0" presId="urn:microsoft.com/office/officeart/2005/8/layout/hierarchy4"/>
    <dgm:cxn modelId="{930BF819-D603-407F-8946-221F64B08642}" type="presParOf" srcId="{B883EC00-9FAB-44F4-A9A7-3220032B2890}" destId="{0E59256B-810B-4C9A-93AA-C78FC321363E}" srcOrd="2" destOrd="0" presId="urn:microsoft.com/office/officeart/2005/8/layout/hierarchy4"/>
    <dgm:cxn modelId="{3E12BF31-5B82-48F7-AD85-E750F4B80FEE}" type="presParOf" srcId="{0E59256B-810B-4C9A-93AA-C78FC321363E}" destId="{2DF8F19E-C928-4892-A4EE-DF67D513E83A}" srcOrd="0" destOrd="0" presId="urn:microsoft.com/office/officeart/2005/8/layout/hierarchy4"/>
    <dgm:cxn modelId="{6491617D-576C-4550-9E05-D03E680AC433}" type="presParOf" srcId="{0E59256B-810B-4C9A-93AA-C78FC321363E}" destId="{1AEA2DF8-915D-4C40-9B77-7CA95A5B20FC}" srcOrd="1" destOrd="0" presId="urn:microsoft.com/office/officeart/2005/8/layout/hierarchy4"/>
    <dgm:cxn modelId="{7700EE06-87A7-4E9E-A1E0-3E0ED7DB573D}" type="presParOf" srcId="{B883EC00-9FAB-44F4-A9A7-3220032B2890}" destId="{904DCB17-2F5C-4258-8501-66A8F05D580A}" srcOrd="3" destOrd="0" presId="urn:microsoft.com/office/officeart/2005/8/layout/hierarchy4"/>
    <dgm:cxn modelId="{0D444764-41E6-4DC3-9D2A-DC7A50E940D5}" type="presParOf" srcId="{B883EC00-9FAB-44F4-A9A7-3220032B2890}" destId="{059E8798-94DA-40B7-80C1-FB98576A6EF4}" srcOrd="4" destOrd="0" presId="urn:microsoft.com/office/officeart/2005/8/layout/hierarchy4"/>
    <dgm:cxn modelId="{8F66969A-9DAC-44FB-9C0A-C0AF749D89FC}" type="presParOf" srcId="{059E8798-94DA-40B7-80C1-FB98576A6EF4}" destId="{EBBC450F-A6FF-4488-BD39-86C846147449}" srcOrd="0" destOrd="0" presId="urn:microsoft.com/office/officeart/2005/8/layout/hierarchy4"/>
    <dgm:cxn modelId="{CDDFC3F8-DC16-47F9-BC80-AB272269B5AC}" type="presParOf" srcId="{059E8798-94DA-40B7-80C1-FB98576A6EF4}" destId="{7800CA8F-AEE7-4B8E-8E8C-CFFF8426E884}" srcOrd="1" destOrd="0" presId="urn:microsoft.com/office/officeart/2005/8/layout/hierarchy4"/>
    <dgm:cxn modelId="{A1936671-BEF3-46C9-A9E0-C51CD161BA19}" type="presParOf" srcId="{B883EC00-9FAB-44F4-A9A7-3220032B2890}" destId="{FF258311-0623-4F53-9123-8FBD1F6937DD}" srcOrd="5" destOrd="0" presId="urn:microsoft.com/office/officeart/2005/8/layout/hierarchy4"/>
    <dgm:cxn modelId="{E070DAFA-231C-48F8-B8C5-1DA629DC5426}" type="presParOf" srcId="{B883EC00-9FAB-44F4-A9A7-3220032B2890}" destId="{028CFD7D-1A31-4AB6-AAE7-9CA434D4209F}" srcOrd="6" destOrd="0" presId="urn:microsoft.com/office/officeart/2005/8/layout/hierarchy4"/>
    <dgm:cxn modelId="{3A9A9A2A-314D-4477-9333-7D65875B1795}" type="presParOf" srcId="{028CFD7D-1A31-4AB6-AAE7-9CA434D4209F}" destId="{DCB5B9A0-29C4-43BC-9809-8A03EA35CD5A}" srcOrd="0" destOrd="0" presId="urn:microsoft.com/office/officeart/2005/8/layout/hierarchy4"/>
    <dgm:cxn modelId="{DE610243-44D9-49F4-B729-5FBBF220F72B}" type="presParOf" srcId="{028CFD7D-1A31-4AB6-AAE7-9CA434D4209F}" destId="{46A7E1B6-AB0C-483B-8BED-4D34118EF8A6}" srcOrd="1" destOrd="0" presId="urn:microsoft.com/office/officeart/2005/8/layout/hierarchy4"/>
    <dgm:cxn modelId="{BD559D66-A18F-45B4-9C6A-B6BBD5AE7350}" type="presParOf" srcId="{B883EC00-9FAB-44F4-A9A7-3220032B2890}" destId="{6A130160-8393-45E2-88FF-613FFC7B7251}" srcOrd="7" destOrd="0" presId="urn:microsoft.com/office/officeart/2005/8/layout/hierarchy4"/>
    <dgm:cxn modelId="{E2E6B272-D688-41A2-9728-01AB6CCA6D49}" type="presParOf" srcId="{B883EC00-9FAB-44F4-A9A7-3220032B2890}" destId="{DEF5460F-DBF5-4EED-975D-7F57F44A6713}" srcOrd="8" destOrd="0" presId="urn:microsoft.com/office/officeart/2005/8/layout/hierarchy4"/>
    <dgm:cxn modelId="{F9719012-6D65-4D92-B6F2-D27A84501883}" type="presParOf" srcId="{DEF5460F-DBF5-4EED-975D-7F57F44A6713}" destId="{D50AECDE-714F-4DB7-BCAE-A40E1E4AC9B6}" srcOrd="0" destOrd="0" presId="urn:microsoft.com/office/officeart/2005/8/layout/hierarchy4"/>
    <dgm:cxn modelId="{B834E087-D23D-40B6-99DE-27567418066E}" type="presParOf" srcId="{DEF5460F-DBF5-4EED-975D-7F57F44A6713}" destId="{717FDED4-A53D-402C-9930-17EE3432DCB6}" srcOrd="1" destOrd="0" presId="urn:microsoft.com/office/officeart/2005/8/layout/hierarchy4"/>
    <dgm:cxn modelId="{9982D834-B148-43C9-8625-99800C04C278}" type="presParOf" srcId="{B883EC00-9FAB-44F4-A9A7-3220032B2890}" destId="{D1C2D8E0-92C0-47A4-B60E-06C5B110DB2F}" srcOrd="9" destOrd="0" presId="urn:microsoft.com/office/officeart/2005/8/layout/hierarchy4"/>
    <dgm:cxn modelId="{424AA44B-1986-4ABB-A523-568F3A672E19}" type="presParOf" srcId="{B883EC00-9FAB-44F4-A9A7-3220032B2890}" destId="{1102EF30-2471-4AA8-9D62-97672EF0E3FF}" srcOrd="10" destOrd="0" presId="urn:microsoft.com/office/officeart/2005/8/layout/hierarchy4"/>
    <dgm:cxn modelId="{2CEBE563-36D3-4766-8AE0-E0893E1B5207}" type="presParOf" srcId="{1102EF30-2471-4AA8-9D62-97672EF0E3FF}" destId="{34C9268C-57DC-4F68-855A-DE4CC3F31D5C}" srcOrd="0" destOrd="0" presId="urn:microsoft.com/office/officeart/2005/8/layout/hierarchy4"/>
    <dgm:cxn modelId="{D48A3BB3-29BF-47FC-8DF2-77BBA4F04A3E}" type="presParOf" srcId="{1102EF30-2471-4AA8-9D62-97672EF0E3FF}" destId="{5C5E5609-790B-4074-97A3-35BA6C3FA7E4}" srcOrd="1" destOrd="0" presId="urn:microsoft.com/office/officeart/2005/8/layout/hierarchy4"/>
    <dgm:cxn modelId="{13D9E369-707F-40D4-A49E-46C38A5EF922}" type="presParOf" srcId="{B883EC00-9FAB-44F4-A9A7-3220032B2890}" destId="{BB88D36F-5E17-4470-A175-76E59078E1A8}" srcOrd="11" destOrd="0" presId="urn:microsoft.com/office/officeart/2005/8/layout/hierarchy4"/>
    <dgm:cxn modelId="{8D6BA8A5-84FA-4B8E-ADB9-C9746D9E2813}" type="presParOf" srcId="{B883EC00-9FAB-44F4-A9A7-3220032B2890}" destId="{2FFDEA25-06F6-463D-8F1C-7C3E1506E257}" srcOrd="12" destOrd="0" presId="urn:microsoft.com/office/officeart/2005/8/layout/hierarchy4"/>
    <dgm:cxn modelId="{F7B05641-26C5-4699-97F6-3F9E6A945688}" type="presParOf" srcId="{2FFDEA25-06F6-463D-8F1C-7C3E1506E257}" destId="{5F2251F8-994C-422D-936C-C38D0D99182E}" srcOrd="0" destOrd="0" presId="urn:microsoft.com/office/officeart/2005/8/layout/hierarchy4"/>
    <dgm:cxn modelId="{64CB2105-2B8F-40C3-9F9B-65E6DDD85B27}" type="presParOf" srcId="{2FFDEA25-06F6-463D-8F1C-7C3E1506E257}" destId="{4F840ED3-E711-45DF-A6C0-BDEA502D387B}" srcOrd="1" destOrd="0" presId="urn:microsoft.com/office/officeart/2005/8/layout/hierarchy4"/>
    <dgm:cxn modelId="{8D8E6F4D-6CE3-4B92-9708-BE9D9BCEF585}" type="presParOf" srcId="{B883EC00-9FAB-44F4-A9A7-3220032B2890}" destId="{8666D504-4C83-4032-B61C-12E2935C25AB}" srcOrd="13" destOrd="0" presId="urn:microsoft.com/office/officeart/2005/8/layout/hierarchy4"/>
    <dgm:cxn modelId="{C0F96AA6-52BF-41A6-B6EA-4E3D816D4786}" type="presParOf" srcId="{B883EC00-9FAB-44F4-A9A7-3220032B2890}" destId="{6747C436-749C-4FE9-872B-0D1648031599}" srcOrd="14" destOrd="0" presId="urn:microsoft.com/office/officeart/2005/8/layout/hierarchy4"/>
    <dgm:cxn modelId="{6577349B-28EE-4BC4-868A-4FA68EFAB8B9}" type="presParOf" srcId="{6747C436-749C-4FE9-872B-0D1648031599}" destId="{2E8CD97B-72F3-4208-867F-271C2B8F09BB}" srcOrd="0" destOrd="0" presId="urn:microsoft.com/office/officeart/2005/8/layout/hierarchy4"/>
    <dgm:cxn modelId="{5907F9D3-E52A-45BB-AFD2-A0F5C49ADFF8}" type="presParOf" srcId="{6747C436-749C-4FE9-872B-0D1648031599}" destId="{1F568737-2177-47AA-B8DC-51BD1DACD87C}"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82059A-183B-4061-8BE1-E70EA150F59F}"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en-US"/>
        </a:p>
      </dgm:t>
    </dgm:pt>
    <dgm:pt modelId="{BBBE273C-4D69-4338-AF21-84948FEEFDAB}">
      <dgm:prSet phldrT="[Text]"/>
      <dgm:spPr/>
      <dgm:t>
        <a:bodyPr/>
        <a:lstStyle/>
        <a:p>
          <a:r>
            <a:rPr lang="en-IN" dirty="0" smtClean="0">
              <a:solidFill>
                <a:schemeClr val="tx1"/>
              </a:solidFill>
            </a:rPr>
            <a:t>A single platform</a:t>
          </a:r>
          <a:endParaRPr lang="en-US" dirty="0">
            <a:solidFill>
              <a:schemeClr val="tx1"/>
            </a:solidFill>
          </a:endParaRPr>
        </a:p>
      </dgm:t>
    </dgm:pt>
    <dgm:pt modelId="{8E6427BB-C8A8-46BC-9D37-84A06A6471B9}" type="parTrans" cxnId="{6F3C0FEB-2B5D-4F4B-BD6F-BF764030483D}">
      <dgm:prSet/>
      <dgm:spPr/>
      <dgm:t>
        <a:bodyPr/>
        <a:lstStyle/>
        <a:p>
          <a:endParaRPr lang="en-US"/>
        </a:p>
      </dgm:t>
    </dgm:pt>
    <dgm:pt modelId="{E3A99571-86E6-4D44-9F27-167330E8564A}" type="sibTrans" cxnId="{6F3C0FEB-2B5D-4F4B-BD6F-BF764030483D}">
      <dgm:prSet/>
      <dgm:spPr/>
      <dgm:t>
        <a:bodyPr/>
        <a:lstStyle/>
        <a:p>
          <a:endParaRPr lang="en-US"/>
        </a:p>
      </dgm:t>
    </dgm:pt>
    <dgm:pt modelId="{7B7EA3F8-7C2C-488C-9EAE-72726722918F}">
      <dgm:prSet phldrT="[Text]"/>
      <dgm:spPr/>
      <dgm:t>
        <a:bodyPr/>
        <a:lstStyle/>
        <a:p>
          <a:r>
            <a:rPr lang="en-US" dirty="0" smtClean="0"/>
            <a:t>Retiree/ pensioner</a:t>
          </a:r>
          <a:endParaRPr lang="en-US" dirty="0"/>
        </a:p>
      </dgm:t>
    </dgm:pt>
    <dgm:pt modelId="{BF7DEB0B-4FA9-4EDC-9A0D-52BC93EF6C26}" type="parTrans" cxnId="{F1C0D5F0-988D-47E3-A39C-FC4A347BACD2}">
      <dgm:prSet/>
      <dgm:spPr/>
      <dgm:t>
        <a:bodyPr/>
        <a:lstStyle/>
        <a:p>
          <a:endParaRPr lang="en-US"/>
        </a:p>
      </dgm:t>
    </dgm:pt>
    <dgm:pt modelId="{FE130205-F636-4FB8-B2A1-5187941E44C8}" type="sibTrans" cxnId="{F1C0D5F0-988D-47E3-A39C-FC4A347BACD2}">
      <dgm:prSet/>
      <dgm:spPr/>
      <dgm:t>
        <a:bodyPr/>
        <a:lstStyle/>
        <a:p>
          <a:endParaRPr lang="en-US"/>
        </a:p>
      </dgm:t>
    </dgm:pt>
    <dgm:pt modelId="{F0498857-BEA9-4462-841E-4439BB056279}">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IN" dirty="0" smtClean="0">
              <a:solidFill>
                <a:schemeClr val="tx1"/>
              </a:solidFill>
            </a:rPr>
            <a:t>All transactions electronic</a:t>
          </a:r>
          <a:endParaRPr lang="en-US" dirty="0" smtClean="0">
            <a:solidFill>
              <a:schemeClr val="tx1"/>
            </a:solidFill>
          </a:endParaRPr>
        </a:p>
        <a:p>
          <a:pPr defTabSz="711200">
            <a:lnSpc>
              <a:spcPct val="90000"/>
            </a:lnSpc>
            <a:spcBef>
              <a:spcPct val="0"/>
            </a:spcBef>
            <a:spcAft>
              <a:spcPct val="35000"/>
            </a:spcAft>
          </a:pPr>
          <a:endParaRPr lang="en-US" dirty="0"/>
        </a:p>
      </dgm:t>
    </dgm:pt>
    <dgm:pt modelId="{D44C4F73-8DCD-4DF1-8C35-88369AD361B0}" type="parTrans" cxnId="{CDC3013B-12F4-4BA9-92EB-1DB775D455A6}">
      <dgm:prSet/>
      <dgm:spPr/>
      <dgm:t>
        <a:bodyPr/>
        <a:lstStyle/>
        <a:p>
          <a:endParaRPr lang="en-US"/>
        </a:p>
      </dgm:t>
    </dgm:pt>
    <dgm:pt modelId="{CB93BA06-DB02-41B9-B64D-27ACCB1E9C76}" type="sibTrans" cxnId="{CDC3013B-12F4-4BA9-92EB-1DB775D455A6}">
      <dgm:prSet/>
      <dgm:spPr/>
      <dgm:t>
        <a:bodyPr/>
        <a:lstStyle/>
        <a:p>
          <a:endParaRPr lang="en-US"/>
        </a:p>
      </dgm:t>
    </dgm:pt>
    <dgm:pt modelId="{D24721C6-94C2-4EC6-8A72-E088F0871859}">
      <dgm:prSet phldrT="[Text]"/>
      <dgm:spPr/>
      <dgm:t>
        <a:bodyPr/>
        <a:lstStyle/>
        <a:p>
          <a:r>
            <a:rPr lang="en-US" dirty="0" smtClean="0"/>
            <a:t>Data</a:t>
          </a:r>
          <a:endParaRPr lang="en-US" dirty="0"/>
        </a:p>
      </dgm:t>
    </dgm:pt>
    <dgm:pt modelId="{6ADF472B-6067-4845-B4F4-8C0E14C86BB4}" type="parTrans" cxnId="{4FD51D1E-3306-4605-8732-99705633D1BD}">
      <dgm:prSet/>
      <dgm:spPr/>
      <dgm:t>
        <a:bodyPr/>
        <a:lstStyle/>
        <a:p>
          <a:endParaRPr lang="en-US"/>
        </a:p>
      </dgm:t>
    </dgm:pt>
    <dgm:pt modelId="{041540D7-8C07-4BC7-B265-506B9AD22D07}" type="sibTrans" cxnId="{4FD51D1E-3306-4605-8732-99705633D1BD}">
      <dgm:prSet/>
      <dgm:spPr/>
      <dgm:t>
        <a:bodyPr/>
        <a:lstStyle/>
        <a:p>
          <a:endParaRPr lang="en-US"/>
        </a:p>
      </dgm:t>
    </dgm:pt>
    <dgm:pt modelId="{D42FAC1C-005C-4CDA-84B6-0B90F972A600}">
      <dgm:prSet phldrT="[Text]"/>
      <dgm:spPr/>
      <dgm:t>
        <a:bodyPr/>
        <a:lstStyle/>
        <a:p>
          <a:r>
            <a:rPr lang="en-US" dirty="0" smtClean="0"/>
            <a:t>Funds</a:t>
          </a:r>
          <a:endParaRPr lang="en-US" dirty="0"/>
        </a:p>
      </dgm:t>
    </dgm:pt>
    <dgm:pt modelId="{42603237-99AC-4FD5-976E-459D1A991F48}" type="parTrans" cxnId="{9B0AD7D3-4C93-42C9-ABC1-7FBC7E2472E2}">
      <dgm:prSet/>
      <dgm:spPr/>
      <dgm:t>
        <a:bodyPr/>
        <a:lstStyle/>
        <a:p>
          <a:endParaRPr lang="en-US"/>
        </a:p>
      </dgm:t>
    </dgm:pt>
    <dgm:pt modelId="{7A4BD515-3F21-4B21-BE6B-4F46B325385C}" type="sibTrans" cxnId="{9B0AD7D3-4C93-42C9-ABC1-7FBC7E2472E2}">
      <dgm:prSet/>
      <dgm:spPr/>
      <dgm:t>
        <a:bodyPr/>
        <a:lstStyle/>
        <a:p>
          <a:endParaRPr lang="en-US"/>
        </a:p>
      </dgm:t>
    </dgm:pt>
    <dgm:pt modelId="{5B227D8E-5CF0-4CDE-AB1C-E5DEEFC3E87D}">
      <dgm:prSet phldrT="[Text]"/>
      <dgm:spPr/>
      <dgm:t>
        <a:bodyPr/>
        <a:lstStyle/>
        <a:p>
          <a:r>
            <a:rPr lang="en-US" dirty="0" smtClean="0">
              <a:solidFill>
                <a:schemeClr val="tx1"/>
              </a:solidFill>
            </a:rPr>
            <a:t>Pensioner interface -  all modes</a:t>
          </a:r>
          <a:endParaRPr lang="en-US" dirty="0">
            <a:solidFill>
              <a:schemeClr val="tx1"/>
            </a:solidFill>
          </a:endParaRPr>
        </a:p>
      </dgm:t>
    </dgm:pt>
    <dgm:pt modelId="{A03690F9-D08F-49D8-A931-9165FB5BC097}" type="parTrans" cxnId="{1BF457A0-AAC6-473B-9EFD-3D2C6FC93913}">
      <dgm:prSet/>
      <dgm:spPr/>
      <dgm:t>
        <a:bodyPr/>
        <a:lstStyle/>
        <a:p>
          <a:endParaRPr lang="en-US"/>
        </a:p>
      </dgm:t>
    </dgm:pt>
    <dgm:pt modelId="{6B4FEDDA-15D1-418A-8716-BB6FF7F6E3CD}" type="sibTrans" cxnId="{1BF457A0-AAC6-473B-9EFD-3D2C6FC93913}">
      <dgm:prSet/>
      <dgm:spPr/>
      <dgm:t>
        <a:bodyPr/>
        <a:lstStyle/>
        <a:p>
          <a:endParaRPr lang="en-US"/>
        </a:p>
      </dgm:t>
    </dgm:pt>
    <dgm:pt modelId="{D6077B51-EC09-4025-9A95-BB2A2E9CF3AD}">
      <dgm:prSet phldrT="[Text]"/>
      <dgm:spPr/>
      <dgm:t>
        <a:bodyPr/>
        <a:lstStyle/>
        <a:p>
          <a:r>
            <a:rPr lang="en-US" dirty="0" smtClean="0"/>
            <a:t>Sms/Emails/FAX/portal</a:t>
          </a:r>
          <a:endParaRPr lang="en-US" dirty="0"/>
        </a:p>
      </dgm:t>
    </dgm:pt>
    <dgm:pt modelId="{EDC85C73-C28B-4339-A28A-B2C947ECB318}" type="parTrans" cxnId="{DE38E3B1-51A0-4B76-92D2-725B523072F7}">
      <dgm:prSet/>
      <dgm:spPr/>
      <dgm:t>
        <a:bodyPr/>
        <a:lstStyle/>
        <a:p>
          <a:endParaRPr lang="en-US"/>
        </a:p>
      </dgm:t>
    </dgm:pt>
    <dgm:pt modelId="{402E8247-803F-49A1-84C3-CC6419434FB6}" type="sibTrans" cxnId="{DE38E3B1-51A0-4B76-92D2-725B523072F7}">
      <dgm:prSet/>
      <dgm:spPr/>
      <dgm:t>
        <a:bodyPr/>
        <a:lstStyle/>
        <a:p>
          <a:endParaRPr lang="en-US"/>
        </a:p>
      </dgm:t>
    </dgm:pt>
    <dgm:pt modelId="{F5579A48-6C35-47BE-A1DB-47F6F1E89278}">
      <dgm:prSet/>
      <dgm:spPr/>
      <dgm:t>
        <a:bodyPr/>
        <a:lstStyle/>
        <a:p>
          <a:r>
            <a:rPr lang="en-IN" dirty="0" smtClean="0"/>
            <a:t>HOO, PAO , CPAO, Bank Home Branch </a:t>
          </a:r>
          <a:endParaRPr lang="en-US" dirty="0"/>
        </a:p>
      </dgm:t>
    </dgm:pt>
    <dgm:pt modelId="{51690877-AA9F-4A6F-B49C-F28A4FA6ADD2}" type="sibTrans" cxnId="{4C3C88B3-5D67-4C6C-ABDC-24ADB6F1CF74}">
      <dgm:prSet/>
      <dgm:spPr/>
      <dgm:t>
        <a:bodyPr/>
        <a:lstStyle/>
        <a:p>
          <a:endParaRPr lang="en-US"/>
        </a:p>
      </dgm:t>
    </dgm:pt>
    <dgm:pt modelId="{F6B257D0-BDB8-4FFD-82C9-BE11AD0A842A}" type="parTrans" cxnId="{4C3C88B3-5D67-4C6C-ABDC-24ADB6F1CF74}">
      <dgm:prSet/>
      <dgm:spPr/>
      <dgm:t>
        <a:bodyPr/>
        <a:lstStyle/>
        <a:p>
          <a:endParaRPr lang="en-US"/>
        </a:p>
      </dgm:t>
    </dgm:pt>
    <dgm:pt modelId="{32F9D477-370B-4F98-A1B7-D1878AA4BD43}">
      <dgm:prSet phldrT="[Text]"/>
      <dgm:spPr/>
      <dgm:t>
        <a:bodyPr/>
        <a:lstStyle/>
        <a:p>
          <a:r>
            <a:rPr lang="en-US" dirty="0" smtClean="0"/>
            <a:t>Letters/Phones/Visits</a:t>
          </a:r>
          <a:endParaRPr lang="en-US" dirty="0"/>
        </a:p>
      </dgm:t>
    </dgm:pt>
    <dgm:pt modelId="{00FAFE8F-679D-4104-BA69-428C5D575E7E}" type="parTrans" cxnId="{97DC2333-B9C6-4C25-B6C8-CA5AFEBB6EBC}">
      <dgm:prSet/>
      <dgm:spPr/>
      <dgm:t>
        <a:bodyPr/>
        <a:lstStyle/>
        <a:p>
          <a:endParaRPr lang="en-US"/>
        </a:p>
      </dgm:t>
    </dgm:pt>
    <dgm:pt modelId="{CCE33DDD-22B1-4101-9C29-95C71D01499C}" type="sibTrans" cxnId="{97DC2333-B9C6-4C25-B6C8-CA5AFEBB6EBC}">
      <dgm:prSet/>
      <dgm:spPr/>
      <dgm:t>
        <a:bodyPr/>
        <a:lstStyle/>
        <a:p>
          <a:endParaRPr lang="en-US"/>
        </a:p>
      </dgm:t>
    </dgm:pt>
    <dgm:pt modelId="{CDBCE311-7260-4D4E-8A9F-C6C6B37F35F8}">
      <dgm:prSet phldrT="[Text]"/>
      <dgm:spPr/>
      <dgm:t>
        <a:bodyPr/>
        <a:lstStyle/>
        <a:p>
          <a:r>
            <a:rPr lang="en-US" dirty="0" smtClean="0"/>
            <a:t>Branch facilitation</a:t>
          </a:r>
          <a:endParaRPr lang="en-US" dirty="0"/>
        </a:p>
      </dgm:t>
    </dgm:pt>
    <dgm:pt modelId="{DBF8704F-DEE7-4E3A-970E-9F10C93BA27A}" type="parTrans" cxnId="{42BB7B9C-051C-4865-A24C-7A8EAA031474}">
      <dgm:prSet/>
      <dgm:spPr/>
      <dgm:t>
        <a:bodyPr/>
        <a:lstStyle/>
        <a:p>
          <a:endParaRPr lang="en-US"/>
        </a:p>
      </dgm:t>
    </dgm:pt>
    <dgm:pt modelId="{76BC1492-A210-43CB-8814-F203202F228A}" type="sibTrans" cxnId="{42BB7B9C-051C-4865-A24C-7A8EAA031474}">
      <dgm:prSet/>
      <dgm:spPr/>
      <dgm:t>
        <a:bodyPr/>
        <a:lstStyle/>
        <a:p>
          <a:endParaRPr lang="en-US"/>
        </a:p>
      </dgm:t>
    </dgm:pt>
    <dgm:pt modelId="{CC477326-35EB-4763-911A-E9B57F935B9E}">
      <dgm:prSet phldrT="[Text]"/>
      <dgm:spPr/>
      <dgm:t>
        <a:bodyPr/>
        <a:lstStyle/>
        <a:p>
          <a:r>
            <a:rPr lang="en-IN" dirty="0" smtClean="0"/>
            <a:t>Security: passwords/ digital signatures /encryption</a:t>
          </a:r>
          <a:endParaRPr lang="en-US" dirty="0"/>
        </a:p>
      </dgm:t>
    </dgm:pt>
    <dgm:pt modelId="{35A43E49-36DC-4A4E-84AF-ED0222A38669}" type="parTrans" cxnId="{8437C9FD-89B5-4CC0-B2F7-239B567B1DB3}">
      <dgm:prSet/>
      <dgm:spPr/>
      <dgm:t>
        <a:bodyPr/>
        <a:lstStyle/>
        <a:p>
          <a:endParaRPr lang="en-US"/>
        </a:p>
      </dgm:t>
    </dgm:pt>
    <dgm:pt modelId="{86DFDC25-89B8-484B-95F1-07DF2BDF49A9}" type="sibTrans" cxnId="{8437C9FD-89B5-4CC0-B2F7-239B567B1DB3}">
      <dgm:prSet/>
      <dgm:spPr/>
      <dgm:t>
        <a:bodyPr/>
        <a:lstStyle/>
        <a:p>
          <a:endParaRPr lang="en-US"/>
        </a:p>
      </dgm:t>
    </dgm:pt>
    <dgm:pt modelId="{B2AAED21-DE40-4D16-AD6A-A3DDCEB36ED4}">
      <dgm:prSet/>
      <dgm:spPr/>
      <dgm:t>
        <a:bodyPr/>
        <a:lstStyle/>
        <a:p>
          <a:r>
            <a:rPr lang="en-IN" dirty="0" smtClean="0"/>
            <a:t>Other stakeholders</a:t>
          </a:r>
          <a:endParaRPr lang="en-US" dirty="0"/>
        </a:p>
      </dgm:t>
    </dgm:pt>
    <dgm:pt modelId="{7CBF8E7B-3042-4562-A117-06075AA64E85}" type="parTrans" cxnId="{42AF5DFC-2025-4FC2-9B7B-8C16D9EC49AE}">
      <dgm:prSet/>
      <dgm:spPr/>
      <dgm:t>
        <a:bodyPr/>
        <a:lstStyle/>
        <a:p>
          <a:endParaRPr lang="en-US"/>
        </a:p>
      </dgm:t>
    </dgm:pt>
    <dgm:pt modelId="{C6E88013-8DBD-4AC8-BF41-1F00811272BF}" type="sibTrans" cxnId="{42AF5DFC-2025-4FC2-9B7B-8C16D9EC49AE}">
      <dgm:prSet/>
      <dgm:spPr/>
      <dgm:t>
        <a:bodyPr/>
        <a:lstStyle/>
        <a:p>
          <a:endParaRPr lang="en-US"/>
        </a:p>
      </dgm:t>
    </dgm:pt>
    <dgm:pt modelId="{67D46772-4784-48E8-83BE-1F839E34C37D}" type="pres">
      <dgm:prSet presAssocID="{B582059A-183B-4061-8BE1-E70EA150F59F}" presName="Name0" presStyleCnt="0">
        <dgm:presLayoutVars>
          <dgm:dir/>
          <dgm:animLvl val="lvl"/>
          <dgm:resizeHandles val="exact"/>
        </dgm:presLayoutVars>
      </dgm:prSet>
      <dgm:spPr/>
      <dgm:t>
        <a:bodyPr/>
        <a:lstStyle/>
        <a:p>
          <a:endParaRPr lang="en-US"/>
        </a:p>
      </dgm:t>
    </dgm:pt>
    <dgm:pt modelId="{E3F73CEA-607A-48A3-A5A4-60BC8CE5E041}" type="pres">
      <dgm:prSet presAssocID="{BBBE273C-4D69-4338-AF21-84948FEEFDAB}" presName="linNode" presStyleCnt="0"/>
      <dgm:spPr/>
    </dgm:pt>
    <dgm:pt modelId="{AC8F6B5A-D7B2-4D86-825D-2885381C2A40}" type="pres">
      <dgm:prSet presAssocID="{BBBE273C-4D69-4338-AF21-84948FEEFDAB}" presName="parentText" presStyleLbl="node1" presStyleIdx="0" presStyleCnt="3" custLinFactNeighborX="337" custLinFactNeighborY="33">
        <dgm:presLayoutVars>
          <dgm:chMax val="1"/>
          <dgm:bulletEnabled val="1"/>
        </dgm:presLayoutVars>
      </dgm:prSet>
      <dgm:spPr/>
      <dgm:t>
        <a:bodyPr/>
        <a:lstStyle/>
        <a:p>
          <a:endParaRPr lang="en-US"/>
        </a:p>
      </dgm:t>
    </dgm:pt>
    <dgm:pt modelId="{65DCF02C-6341-419F-A2FA-EB0BEC8B6AF5}" type="pres">
      <dgm:prSet presAssocID="{BBBE273C-4D69-4338-AF21-84948FEEFDAB}" presName="descendantText" presStyleLbl="alignAccFollowNode1" presStyleIdx="0" presStyleCnt="3">
        <dgm:presLayoutVars>
          <dgm:bulletEnabled val="1"/>
        </dgm:presLayoutVars>
      </dgm:prSet>
      <dgm:spPr/>
      <dgm:t>
        <a:bodyPr/>
        <a:lstStyle/>
        <a:p>
          <a:endParaRPr lang="en-US"/>
        </a:p>
      </dgm:t>
    </dgm:pt>
    <dgm:pt modelId="{38D0D5E1-B27C-42D8-A19A-F3424539A2DB}" type="pres">
      <dgm:prSet presAssocID="{E3A99571-86E6-4D44-9F27-167330E8564A}" presName="sp" presStyleCnt="0"/>
      <dgm:spPr/>
    </dgm:pt>
    <dgm:pt modelId="{DFCCCCA2-CDD2-4AE9-98C6-8AF26599DA78}" type="pres">
      <dgm:prSet presAssocID="{F0498857-BEA9-4462-841E-4439BB056279}" presName="linNode" presStyleCnt="0"/>
      <dgm:spPr/>
    </dgm:pt>
    <dgm:pt modelId="{EF467437-C2E0-40E3-92A0-E3428337FAC3}" type="pres">
      <dgm:prSet presAssocID="{F0498857-BEA9-4462-841E-4439BB056279}" presName="parentText" presStyleLbl="node1" presStyleIdx="1" presStyleCnt="3" custLinFactNeighborX="337" custLinFactNeighborY="3641">
        <dgm:presLayoutVars>
          <dgm:chMax val="1"/>
          <dgm:bulletEnabled val="1"/>
        </dgm:presLayoutVars>
      </dgm:prSet>
      <dgm:spPr/>
      <dgm:t>
        <a:bodyPr/>
        <a:lstStyle/>
        <a:p>
          <a:endParaRPr lang="en-US"/>
        </a:p>
      </dgm:t>
    </dgm:pt>
    <dgm:pt modelId="{59FB404E-8307-491B-99C6-3EA600D7A16A}" type="pres">
      <dgm:prSet presAssocID="{F0498857-BEA9-4462-841E-4439BB056279}" presName="descendantText" presStyleLbl="alignAccFollowNode1" presStyleIdx="1" presStyleCnt="3">
        <dgm:presLayoutVars>
          <dgm:bulletEnabled val="1"/>
        </dgm:presLayoutVars>
      </dgm:prSet>
      <dgm:spPr/>
      <dgm:t>
        <a:bodyPr/>
        <a:lstStyle/>
        <a:p>
          <a:endParaRPr lang="en-US"/>
        </a:p>
      </dgm:t>
    </dgm:pt>
    <dgm:pt modelId="{274C2CF5-974F-42CD-B479-EEFD02DACE63}" type="pres">
      <dgm:prSet presAssocID="{CB93BA06-DB02-41B9-B64D-27ACCB1E9C76}" presName="sp" presStyleCnt="0"/>
      <dgm:spPr/>
    </dgm:pt>
    <dgm:pt modelId="{C7D29700-443D-46C5-9DF4-24968FC96B3F}" type="pres">
      <dgm:prSet presAssocID="{5B227D8E-5CF0-4CDE-AB1C-E5DEEFC3E87D}" presName="linNode" presStyleCnt="0"/>
      <dgm:spPr/>
    </dgm:pt>
    <dgm:pt modelId="{A91CCC71-6FE8-4490-BF53-8633AAFECBA9}" type="pres">
      <dgm:prSet presAssocID="{5B227D8E-5CF0-4CDE-AB1C-E5DEEFC3E87D}" presName="parentText" presStyleLbl="node1" presStyleIdx="2" presStyleCnt="3">
        <dgm:presLayoutVars>
          <dgm:chMax val="1"/>
          <dgm:bulletEnabled val="1"/>
        </dgm:presLayoutVars>
      </dgm:prSet>
      <dgm:spPr/>
      <dgm:t>
        <a:bodyPr/>
        <a:lstStyle/>
        <a:p>
          <a:endParaRPr lang="en-US"/>
        </a:p>
      </dgm:t>
    </dgm:pt>
    <dgm:pt modelId="{92E2985E-7236-4E3E-B3E4-689E31835E53}" type="pres">
      <dgm:prSet presAssocID="{5B227D8E-5CF0-4CDE-AB1C-E5DEEFC3E87D}" presName="descendantText" presStyleLbl="alignAccFollowNode1" presStyleIdx="2" presStyleCnt="3" custLinFactNeighborX="-389" custLinFactNeighborY="8909">
        <dgm:presLayoutVars>
          <dgm:bulletEnabled val="1"/>
        </dgm:presLayoutVars>
      </dgm:prSet>
      <dgm:spPr/>
      <dgm:t>
        <a:bodyPr/>
        <a:lstStyle/>
        <a:p>
          <a:endParaRPr lang="en-US"/>
        </a:p>
      </dgm:t>
    </dgm:pt>
  </dgm:ptLst>
  <dgm:cxnLst>
    <dgm:cxn modelId="{6F3C0FEB-2B5D-4F4B-BD6F-BF764030483D}" srcId="{B582059A-183B-4061-8BE1-E70EA150F59F}" destId="{BBBE273C-4D69-4338-AF21-84948FEEFDAB}" srcOrd="0" destOrd="0" parTransId="{8E6427BB-C8A8-46BC-9D37-84A06A6471B9}" sibTransId="{E3A99571-86E6-4D44-9F27-167330E8564A}"/>
    <dgm:cxn modelId="{4FD51D1E-3306-4605-8732-99705633D1BD}" srcId="{F0498857-BEA9-4462-841E-4439BB056279}" destId="{D24721C6-94C2-4EC6-8A72-E088F0871859}" srcOrd="0" destOrd="0" parTransId="{6ADF472B-6067-4845-B4F4-8C0E14C86BB4}" sibTransId="{041540D7-8C07-4BC7-B265-506B9AD22D07}"/>
    <dgm:cxn modelId="{672B4600-068E-40AD-86E8-7331F335AC71}" type="presOf" srcId="{D24721C6-94C2-4EC6-8A72-E088F0871859}" destId="{59FB404E-8307-491B-99C6-3EA600D7A16A}" srcOrd="0" destOrd="0" presId="urn:microsoft.com/office/officeart/2005/8/layout/vList5"/>
    <dgm:cxn modelId="{F1C0D5F0-988D-47E3-A39C-FC4A347BACD2}" srcId="{BBBE273C-4D69-4338-AF21-84948FEEFDAB}" destId="{7B7EA3F8-7C2C-488C-9EAE-72726722918F}" srcOrd="0" destOrd="0" parTransId="{BF7DEB0B-4FA9-4EDC-9A0D-52BC93EF6C26}" sibTransId="{FE130205-F636-4FB8-B2A1-5187941E44C8}"/>
    <dgm:cxn modelId="{F0518C4B-7268-47A8-BE84-A6AADED02E48}" type="presOf" srcId="{D6077B51-EC09-4025-9A95-BB2A2E9CF3AD}" destId="{92E2985E-7236-4E3E-B3E4-689E31835E53}" srcOrd="0" destOrd="0" presId="urn:microsoft.com/office/officeart/2005/8/layout/vList5"/>
    <dgm:cxn modelId="{97DC2333-B9C6-4C25-B6C8-CA5AFEBB6EBC}" srcId="{5B227D8E-5CF0-4CDE-AB1C-E5DEEFC3E87D}" destId="{32F9D477-370B-4F98-A1B7-D1878AA4BD43}" srcOrd="1" destOrd="0" parTransId="{00FAFE8F-679D-4104-BA69-428C5D575E7E}" sibTransId="{CCE33DDD-22B1-4101-9C29-95C71D01499C}"/>
    <dgm:cxn modelId="{CDC3013B-12F4-4BA9-92EB-1DB775D455A6}" srcId="{B582059A-183B-4061-8BE1-E70EA150F59F}" destId="{F0498857-BEA9-4462-841E-4439BB056279}" srcOrd="1" destOrd="0" parTransId="{D44C4F73-8DCD-4DF1-8C35-88369AD361B0}" sibTransId="{CB93BA06-DB02-41B9-B64D-27ACCB1E9C76}"/>
    <dgm:cxn modelId="{CD236FA2-3314-4D7E-A15B-339781647F1E}" type="presOf" srcId="{B2AAED21-DE40-4D16-AD6A-A3DDCEB36ED4}" destId="{65DCF02C-6341-419F-A2FA-EB0BEC8B6AF5}" srcOrd="0" destOrd="2" presId="urn:microsoft.com/office/officeart/2005/8/layout/vList5"/>
    <dgm:cxn modelId="{42AF5DFC-2025-4FC2-9B7B-8C16D9EC49AE}" srcId="{BBBE273C-4D69-4338-AF21-84948FEEFDAB}" destId="{B2AAED21-DE40-4D16-AD6A-A3DDCEB36ED4}" srcOrd="2" destOrd="0" parTransId="{7CBF8E7B-3042-4562-A117-06075AA64E85}" sibTransId="{C6E88013-8DBD-4AC8-BF41-1F00811272BF}"/>
    <dgm:cxn modelId="{7C75E737-4957-463D-A005-B0A2B1D533D0}" type="presOf" srcId="{32F9D477-370B-4F98-A1B7-D1878AA4BD43}" destId="{92E2985E-7236-4E3E-B3E4-689E31835E53}" srcOrd="0" destOrd="1" presId="urn:microsoft.com/office/officeart/2005/8/layout/vList5"/>
    <dgm:cxn modelId="{9B0AD7D3-4C93-42C9-ABC1-7FBC7E2472E2}" srcId="{F0498857-BEA9-4462-841E-4439BB056279}" destId="{D42FAC1C-005C-4CDA-84B6-0B90F972A600}" srcOrd="1" destOrd="0" parTransId="{42603237-99AC-4FD5-976E-459D1A991F48}" sibTransId="{7A4BD515-3F21-4B21-BE6B-4F46B325385C}"/>
    <dgm:cxn modelId="{4C3C88B3-5D67-4C6C-ABDC-24ADB6F1CF74}" srcId="{BBBE273C-4D69-4338-AF21-84948FEEFDAB}" destId="{F5579A48-6C35-47BE-A1DB-47F6F1E89278}" srcOrd="1" destOrd="0" parTransId="{F6B257D0-BDB8-4FFD-82C9-BE11AD0A842A}" sibTransId="{51690877-AA9F-4A6F-B49C-F28A4FA6ADD2}"/>
    <dgm:cxn modelId="{00DC29CB-DC1A-43E4-952F-6A7E834B7427}" type="presOf" srcId="{7B7EA3F8-7C2C-488C-9EAE-72726722918F}" destId="{65DCF02C-6341-419F-A2FA-EB0BEC8B6AF5}" srcOrd="0" destOrd="0" presId="urn:microsoft.com/office/officeart/2005/8/layout/vList5"/>
    <dgm:cxn modelId="{54E46A23-C922-481A-AD61-2E97064DD654}" type="presOf" srcId="{5B227D8E-5CF0-4CDE-AB1C-E5DEEFC3E87D}" destId="{A91CCC71-6FE8-4490-BF53-8633AAFECBA9}" srcOrd="0" destOrd="0" presId="urn:microsoft.com/office/officeart/2005/8/layout/vList5"/>
    <dgm:cxn modelId="{6264BB4C-90C1-40DD-9C5C-B011B4B6218C}" type="presOf" srcId="{BBBE273C-4D69-4338-AF21-84948FEEFDAB}" destId="{AC8F6B5A-D7B2-4D86-825D-2885381C2A40}" srcOrd="0" destOrd="0" presId="urn:microsoft.com/office/officeart/2005/8/layout/vList5"/>
    <dgm:cxn modelId="{EB4DB78F-AFC7-4EEA-BA6B-80A9393DE4E5}" type="presOf" srcId="{B582059A-183B-4061-8BE1-E70EA150F59F}" destId="{67D46772-4784-48E8-83BE-1F839E34C37D}" srcOrd="0" destOrd="0" presId="urn:microsoft.com/office/officeart/2005/8/layout/vList5"/>
    <dgm:cxn modelId="{42BB7B9C-051C-4865-A24C-7A8EAA031474}" srcId="{5B227D8E-5CF0-4CDE-AB1C-E5DEEFC3E87D}" destId="{CDBCE311-7260-4D4E-8A9F-C6C6B37F35F8}" srcOrd="2" destOrd="0" parTransId="{DBF8704F-DEE7-4E3A-970E-9F10C93BA27A}" sibTransId="{76BC1492-A210-43CB-8814-F203202F228A}"/>
    <dgm:cxn modelId="{5DEDA530-CAD4-4135-889D-53908EE1C3A4}" type="presOf" srcId="{F0498857-BEA9-4462-841E-4439BB056279}" destId="{EF467437-C2E0-40E3-92A0-E3428337FAC3}" srcOrd="0" destOrd="0" presId="urn:microsoft.com/office/officeart/2005/8/layout/vList5"/>
    <dgm:cxn modelId="{7FE962CD-8A30-42CD-83BF-7AC9E11F9E56}" type="presOf" srcId="{CDBCE311-7260-4D4E-8A9F-C6C6B37F35F8}" destId="{92E2985E-7236-4E3E-B3E4-689E31835E53}" srcOrd="0" destOrd="2" presId="urn:microsoft.com/office/officeart/2005/8/layout/vList5"/>
    <dgm:cxn modelId="{1BF457A0-AAC6-473B-9EFD-3D2C6FC93913}" srcId="{B582059A-183B-4061-8BE1-E70EA150F59F}" destId="{5B227D8E-5CF0-4CDE-AB1C-E5DEEFC3E87D}" srcOrd="2" destOrd="0" parTransId="{A03690F9-D08F-49D8-A931-9165FB5BC097}" sibTransId="{6B4FEDDA-15D1-418A-8716-BB6FF7F6E3CD}"/>
    <dgm:cxn modelId="{6974471A-0488-4A7A-B1D6-C9AB1C1739CD}" type="presOf" srcId="{F5579A48-6C35-47BE-A1DB-47F6F1E89278}" destId="{65DCF02C-6341-419F-A2FA-EB0BEC8B6AF5}" srcOrd="0" destOrd="1" presId="urn:microsoft.com/office/officeart/2005/8/layout/vList5"/>
    <dgm:cxn modelId="{06DA783F-7D70-4300-9E04-FD9501D5B5BF}" type="presOf" srcId="{D42FAC1C-005C-4CDA-84B6-0B90F972A600}" destId="{59FB404E-8307-491B-99C6-3EA600D7A16A}" srcOrd="0" destOrd="1" presId="urn:microsoft.com/office/officeart/2005/8/layout/vList5"/>
    <dgm:cxn modelId="{8437C9FD-89B5-4CC0-B2F7-239B567B1DB3}" srcId="{F0498857-BEA9-4462-841E-4439BB056279}" destId="{CC477326-35EB-4763-911A-E9B57F935B9E}" srcOrd="2" destOrd="0" parTransId="{35A43E49-36DC-4A4E-84AF-ED0222A38669}" sibTransId="{86DFDC25-89B8-484B-95F1-07DF2BDF49A9}"/>
    <dgm:cxn modelId="{DE38E3B1-51A0-4B76-92D2-725B523072F7}" srcId="{5B227D8E-5CF0-4CDE-AB1C-E5DEEFC3E87D}" destId="{D6077B51-EC09-4025-9A95-BB2A2E9CF3AD}" srcOrd="0" destOrd="0" parTransId="{EDC85C73-C28B-4339-A28A-B2C947ECB318}" sibTransId="{402E8247-803F-49A1-84C3-CC6419434FB6}"/>
    <dgm:cxn modelId="{0B128BC8-00AC-483D-BCCA-30B0D29CE0D9}" type="presOf" srcId="{CC477326-35EB-4763-911A-E9B57F935B9E}" destId="{59FB404E-8307-491B-99C6-3EA600D7A16A}" srcOrd="0" destOrd="2" presId="urn:microsoft.com/office/officeart/2005/8/layout/vList5"/>
    <dgm:cxn modelId="{A5BE3291-C273-479C-9452-8F900241FAB6}" type="presParOf" srcId="{67D46772-4784-48E8-83BE-1F839E34C37D}" destId="{E3F73CEA-607A-48A3-A5A4-60BC8CE5E041}" srcOrd="0" destOrd="0" presId="urn:microsoft.com/office/officeart/2005/8/layout/vList5"/>
    <dgm:cxn modelId="{4E807DEE-2CCC-49F5-BAA3-5D5B68A615C1}" type="presParOf" srcId="{E3F73CEA-607A-48A3-A5A4-60BC8CE5E041}" destId="{AC8F6B5A-D7B2-4D86-825D-2885381C2A40}" srcOrd="0" destOrd="0" presId="urn:microsoft.com/office/officeart/2005/8/layout/vList5"/>
    <dgm:cxn modelId="{DCBFAC18-D299-470D-AD35-A2D1FD774D49}" type="presParOf" srcId="{E3F73CEA-607A-48A3-A5A4-60BC8CE5E041}" destId="{65DCF02C-6341-419F-A2FA-EB0BEC8B6AF5}" srcOrd="1" destOrd="0" presId="urn:microsoft.com/office/officeart/2005/8/layout/vList5"/>
    <dgm:cxn modelId="{B695B793-0649-40F0-8CAD-6EE381786FB0}" type="presParOf" srcId="{67D46772-4784-48E8-83BE-1F839E34C37D}" destId="{38D0D5E1-B27C-42D8-A19A-F3424539A2DB}" srcOrd="1" destOrd="0" presId="urn:microsoft.com/office/officeart/2005/8/layout/vList5"/>
    <dgm:cxn modelId="{B32BD5A8-915B-4CAF-BB89-79BFA9554632}" type="presParOf" srcId="{67D46772-4784-48E8-83BE-1F839E34C37D}" destId="{DFCCCCA2-CDD2-4AE9-98C6-8AF26599DA78}" srcOrd="2" destOrd="0" presId="urn:microsoft.com/office/officeart/2005/8/layout/vList5"/>
    <dgm:cxn modelId="{105D31D0-9BDD-4F23-88CA-751F7B20FB88}" type="presParOf" srcId="{DFCCCCA2-CDD2-4AE9-98C6-8AF26599DA78}" destId="{EF467437-C2E0-40E3-92A0-E3428337FAC3}" srcOrd="0" destOrd="0" presId="urn:microsoft.com/office/officeart/2005/8/layout/vList5"/>
    <dgm:cxn modelId="{A012E603-D5E3-4BCD-856C-0C39F02282AA}" type="presParOf" srcId="{DFCCCCA2-CDD2-4AE9-98C6-8AF26599DA78}" destId="{59FB404E-8307-491B-99C6-3EA600D7A16A}" srcOrd="1" destOrd="0" presId="urn:microsoft.com/office/officeart/2005/8/layout/vList5"/>
    <dgm:cxn modelId="{1E868686-6397-431E-9454-5EB303A10B20}" type="presParOf" srcId="{67D46772-4784-48E8-83BE-1F839E34C37D}" destId="{274C2CF5-974F-42CD-B479-EEFD02DACE63}" srcOrd="3" destOrd="0" presId="urn:microsoft.com/office/officeart/2005/8/layout/vList5"/>
    <dgm:cxn modelId="{27B29552-C015-4356-80A5-E6235D749BAB}" type="presParOf" srcId="{67D46772-4784-48E8-83BE-1F839E34C37D}" destId="{C7D29700-443D-46C5-9DF4-24968FC96B3F}" srcOrd="4" destOrd="0" presId="urn:microsoft.com/office/officeart/2005/8/layout/vList5"/>
    <dgm:cxn modelId="{DFB5EE3E-398D-458D-9271-A018C92B147C}" type="presParOf" srcId="{C7D29700-443D-46C5-9DF4-24968FC96B3F}" destId="{A91CCC71-6FE8-4490-BF53-8633AAFECBA9}" srcOrd="0" destOrd="0" presId="urn:microsoft.com/office/officeart/2005/8/layout/vList5"/>
    <dgm:cxn modelId="{0537870A-2F3D-40D1-9102-BDD7974F0E37}" type="presParOf" srcId="{C7D29700-443D-46C5-9DF4-24968FC96B3F}" destId="{92E2985E-7236-4E3E-B3E4-689E31835E53}"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45826D-2CDD-4640-940A-39005CB41A16}">
      <dsp:nvSpPr>
        <dsp:cNvPr id="0" name=""/>
        <dsp:cNvSpPr/>
      </dsp:nvSpPr>
      <dsp:spPr>
        <a:xfrm>
          <a:off x="-5941129" y="-909741"/>
          <a:ext cx="7077283" cy="7077283"/>
        </a:xfrm>
        <a:prstGeom prst="blockArc">
          <a:avLst>
            <a:gd name="adj1" fmla="val 18900000"/>
            <a:gd name="adj2" fmla="val 2700000"/>
            <a:gd name="adj3" fmla="val 305"/>
          </a:avLst>
        </a:pr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2540331-5C05-4546-B5CA-15A28910DCB0}">
      <dsp:nvSpPr>
        <dsp:cNvPr id="0" name=""/>
        <dsp:cNvSpPr/>
      </dsp:nvSpPr>
      <dsp:spPr>
        <a:xfrm>
          <a:off x="368834" y="239019"/>
          <a:ext cx="8247773" cy="477828"/>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79277" tIns="38100" rIns="38100" bIns="38100" numCol="1" spcCol="1270" anchor="ctr" anchorCtr="0">
          <a:noAutofit/>
        </a:bodyPr>
        <a:lstStyle/>
        <a:p>
          <a:pPr lvl="0" algn="l" defTabSz="666750">
            <a:lnSpc>
              <a:spcPct val="90000"/>
            </a:lnSpc>
            <a:spcBef>
              <a:spcPct val="0"/>
            </a:spcBef>
            <a:spcAft>
              <a:spcPct val="35000"/>
            </a:spcAft>
          </a:pPr>
          <a:r>
            <a:rPr lang="en-US" sz="1500" b="1" kern="1200" dirty="0" smtClean="0">
              <a:solidFill>
                <a:schemeClr val="accent6">
                  <a:lumMod val="50000"/>
                </a:schemeClr>
              </a:solidFill>
            </a:rPr>
            <a:t>Former Presidents and Vice Presidents of India</a:t>
          </a:r>
          <a:endParaRPr lang="en-US" sz="1500" kern="1200" dirty="0">
            <a:solidFill>
              <a:schemeClr val="accent6">
                <a:lumMod val="50000"/>
              </a:schemeClr>
            </a:solidFill>
          </a:endParaRPr>
        </a:p>
      </dsp:txBody>
      <dsp:txXfrm>
        <a:off x="368834" y="239019"/>
        <a:ext cx="8247773" cy="477828"/>
      </dsp:txXfrm>
    </dsp:sp>
    <dsp:sp modelId="{6B47646D-0956-46D3-84A7-B8A23314D21D}">
      <dsp:nvSpPr>
        <dsp:cNvPr id="0" name=""/>
        <dsp:cNvSpPr/>
      </dsp:nvSpPr>
      <dsp:spPr>
        <a:xfrm>
          <a:off x="70191" y="179290"/>
          <a:ext cx="597286" cy="59728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B9E242F4-4FEF-4741-9D6F-832EBAA555CA}">
      <dsp:nvSpPr>
        <dsp:cNvPr id="0" name=""/>
        <dsp:cNvSpPr/>
      </dsp:nvSpPr>
      <dsp:spPr>
        <a:xfrm>
          <a:off x="801551" y="956183"/>
          <a:ext cx="7815056" cy="477828"/>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79277" tIns="38100" rIns="38100" bIns="38100" numCol="1" spcCol="1270" anchor="ctr" anchorCtr="0">
          <a:noAutofit/>
        </a:bodyPr>
        <a:lstStyle/>
        <a:p>
          <a:pPr lvl="0" algn="l" defTabSz="666750">
            <a:lnSpc>
              <a:spcPct val="90000"/>
            </a:lnSpc>
            <a:spcBef>
              <a:spcPct val="0"/>
            </a:spcBef>
            <a:spcAft>
              <a:spcPct val="35000"/>
            </a:spcAft>
          </a:pPr>
          <a:r>
            <a:rPr lang="en-US" sz="1500" b="1" kern="1200" dirty="0" smtClean="0">
              <a:solidFill>
                <a:schemeClr val="accent6">
                  <a:lumMod val="50000"/>
                </a:schemeClr>
              </a:solidFill>
            </a:rPr>
            <a:t>Former Members of Parliament &amp; Freedom Fighters</a:t>
          </a:r>
          <a:endParaRPr lang="en-US" sz="1500" kern="1200" dirty="0">
            <a:solidFill>
              <a:schemeClr val="accent6">
                <a:lumMod val="50000"/>
              </a:schemeClr>
            </a:solidFill>
          </a:endParaRPr>
        </a:p>
      </dsp:txBody>
      <dsp:txXfrm>
        <a:off x="801551" y="956183"/>
        <a:ext cx="7815056" cy="477828"/>
      </dsp:txXfrm>
    </dsp:sp>
    <dsp:sp modelId="{077E5FFF-E4BF-444D-AF4A-E0A686C00893}">
      <dsp:nvSpPr>
        <dsp:cNvPr id="0" name=""/>
        <dsp:cNvSpPr/>
      </dsp:nvSpPr>
      <dsp:spPr>
        <a:xfrm>
          <a:off x="502908" y="896454"/>
          <a:ext cx="597286" cy="59728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797337FD-6217-4045-99CC-936DC1216335}">
      <dsp:nvSpPr>
        <dsp:cNvPr id="0" name=""/>
        <dsp:cNvSpPr/>
      </dsp:nvSpPr>
      <dsp:spPr>
        <a:xfrm>
          <a:off x="1038678" y="1672821"/>
          <a:ext cx="7577929" cy="477828"/>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79277" tIns="38100" rIns="38100" bIns="38100" numCol="1" spcCol="1270" anchor="ctr" anchorCtr="0">
          <a:noAutofit/>
        </a:bodyPr>
        <a:lstStyle/>
        <a:p>
          <a:pPr lvl="0" algn="l" defTabSz="666750">
            <a:lnSpc>
              <a:spcPct val="90000"/>
            </a:lnSpc>
            <a:spcBef>
              <a:spcPct val="0"/>
            </a:spcBef>
            <a:spcAft>
              <a:spcPct val="35000"/>
            </a:spcAft>
          </a:pPr>
          <a:r>
            <a:rPr lang="en-US" sz="1500" b="1" kern="1200" dirty="0" smtClean="0">
              <a:solidFill>
                <a:schemeClr val="accent6">
                  <a:lumMod val="50000"/>
                </a:schemeClr>
              </a:solidFill>
            </a:rPr>
            <a:t>Retired Judges of the Supreme Court and High Courts </a:t>
          </a:r>
          <a:endParaRPr lang="en-US" sz="1500" kern="1200" dirty="0">
            <a:solidFill>
              <a:schemeClr val="accent6">
                <a:lumMod val="50000"/>
              </a:schemeClr>
            </a:solidFill>
          </a:endParaRPr>
        </a:p>
      </dsp:txBody>
      <dsp:txXfrm>
        <a:off x="1038678" y="1672821"/>
        <a:ext cx="7577929" cy="477828"/>
      </dsp:txXfrm>
    </dsp:sp>
    <dsp:sp modelId="{376FE955-851A-4A66-862F-16B3DC585AC2}">
      <dsp:nvSpPr>
        <dsp:cNvPr id="0" name=""/>
        <dsp:cNvSpPr/>
      </dsp:nvSpPr>
      <dsp:spPr>
        <a:xfrm>
          <a:off x="740035" y="1613093"/>
          <a:ext cx="597286" cy="59728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B3E4F5F5-C9B5-40B7-A58B-BC608A10554C}">
      <dsp:nvSpPr>
        <dsp:cNvPr id="0" name=""/>
        <dsp:cNvSpPr/>
      </dsp:nvSpPr>
      <dsp:spPr>
        <a:xfrm>
          <a:off x="1114390" y="2389985"/>
          <a:ext cx="7502217" cy="477828"/>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79277" tIns="38100" rIns="38100" bIns="38100" numCol="1" spcCol="1270" anchor="ctr" anchorCtr="0">
          <a:noAutofit/>
        </a:bodyPr>
        <a:lstStyle/>
        <a:p>
          <a:pPr lvl="0" algn="l" defTabSz="666750">
            <a:lnSpc>
              <a:spcPct val="90000"/>
            </a:lnSpc>
            <a:spcBef>
              <a:spcPct val="0"/>
            </a:spcBef>
            <a:spcAft>
              <a:spcPct val="35000"/>
            </a:spcAft>
          </a:pPr>
          <a:r>
            <a:rPr lang="en-US" sz="1500" b="1" kern="1200" dirty="0" smtClean="0">
              <a:solidFill>
                <a:schemeClr val="accent6">
                  <a:lumMod val="50000"/>
                </a:schemeClr>
              </a:solidFill>
            </a:rPr>
            <a:t>All India Service Officers</a:t>
          </a:r>
          <a:endParaRPr lang="en-US" sz="1500" kern="1200" dirty="0">
            <a:solidFill>
              <a:schemeClr val="accent6">
                <a:lumMod val="50000"/>
              </a:schemeClr>
            </a:solidFill>
          </a:endParaRPr>
        </a:p>
      </dsp:txBody>
      <dsp:txXfrm>
        <a:off x="1114390" y="2389985"/>
        <a:ext cx="7502217" cy="477828"/>
      </dsp:txXfrm>
    </dsp:sp>
    <dsp:sp modelId="{3DC3AB8B-415D-4C10-BBD8-A825DC1434AA}">
      <dsp:nvSpPr>
        <dsp:cNvPr id="0" name=""/>
        <dsp:cNvSpPr/>
      </dsp:nvSpPr>
      <dsp:spPr>
        <a:xfrm>
          <a:off x="815747" y="2330256"/>
          <a:ext cx="597286" cy="59728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957AA3E6-E76C-45C6-8AE8-AB9B37A80F57}">
      <dsp:nvSpPr>
        <dsp:cNvPr id="0" name=""/>
        <dsp:cNvSpPr/>
      </dsp:nvSpPr>
      <dsp:spPr>
        <a:xfrm>
          <a:off x="1038678" y="3107149"/>
          <a:ext cx="7577929" cy="477828"/>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79277" tIns="38100" rIns="38100" bIns="38100" numCol="1" spcCol="1270" anchor="ctr" anchorCtr="0">
          <a:noAutofit/>
        </a:bodyPr>
        <a:lstStyle/>
        <a:p>
          <a:pPr lvl="0" algn="l" defTabSz="666750">
            <a:lnSpc>
              <a:spcPct val="90000"/>
            </a:lnSpc>
            <a:spcBef>
              <a:spcPct val="0"/>
            </a:spcBef>
            <a:spcAft>
              <a:spcPct val="35000"/>
            </a:spcAft>
          </a:pPr>
          <a:r>
            <a:rPr lang="en-US" sz="1500" b="1" kern="1200" dirty="0" smtClean="0">
              <a:solidFill>
                <a:schemeClr val="accent6">
                  <a:lumMod val="50000"/>
                </a:schemeClr>
              </a:solidFill>
            </a:rPr>
            <a:t>Employee/ Pensioners of Central  Civil Ministries/ Departments</a:t>
          </a:r>
          <a:endParaRPr lang="en-US" sz="1500" kern="1200" dirty="0">
            <a:solidFill>
              <a:schemeClr val="accent6">
                <a:lumMod val="50000"/>
              </a:schemeClr>
            </a:solidFill>
          </a:endParaRPr>
        </a:p>
      </dsp:txBody>
      <dsp:txXfrm>
        <a:off x="1038678" y="3107149"/>
        <a:ext cx="7577929" cy="477828"/>
      </dsp:txXfrm>
    </dsp:sp>
    <dsp:sp modelId="{2210CBE6-3250-4046-A81E-CC6712F22B47}">
      <dsp:nvSpPr>
        <dsp:cNvPr id="0" name=""/>
        <dsp:cNvSpPr/>
      </dsp:nvSpPr>
      <dsp:spPr>
        <a:xfrm>
          <a:off x="740035" y="3047420"/>
          <a:ext cx="597286" cy="59728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21668DA3-F67A-461A-B9F9-4655B616B97F}">
      <dsp:nvSpPr>
        <dsp:cNvPr id="0" name=""/>
        <dsp:cNvSpPr/>
      </dsp:nvSpPr>
      <dsp:spPr>
        <a:xfrm>
          <a:off x="801551" y="3823787"/>
          <a:ext cx="7815056" cy="477828"/>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79277" tIns="38100" rIns="38100" bIns="38100" numCol="1" spcCol="1270" anchor="ctr" anchorCtr="0">
          <a:noAutofit/>
        </a:bodyPr>
        <a:lstStyle/>
        <a:p>
          <a:pPr lvl="0" algn="l" defTabSz="666750">
            <a:lnSpc>
              <a:spcPct val="90000"/>
            </a:lnSpc>
            <a:spcBef>
              <a:spcPct val="0"/>
            </a:spcBef>
            <a:spcAft>
              <a:spcPct val="35000"/>
            </a:spcAft>
          </a:pPr>
          <a:r>
            <a:rPr lang="en-US" sz="1500" b="1" kern="1200" dirty="0" smtClean="0">
              <a:solidFill>
                <a:schemeClr val="accent6">
                  <a:lumMod val="50000"/>
                </a:schemeClr>
              </a:solidFill>
            </a:rPr>
            <a:t>National Capital Territory of Delhi, Union Territory Administrations without Legislatures</a:t>
          </a:r>
          <a:r>
            <a:rPr lang="en-US" sz="1500" b="1" kern="1200" dirty="0" smtClean="0"/>
            <a:t>.</a:t>
          </a:r>
          <a:endParaRPr lang="en-US" sz="1500" kern="1200" dirty="0"/>
        </a:p>
      </dsp:txBody>
      <dsp:txXfrm>
        <a:off x="801551" y="3823787"/>
        <a:ext cx="7815056" cy="477828"/>
      </dsp:txXfrm>
    </dsp:sp>
    <dsp:sp modelId="{1F675932-8CBE-4FBF-A845-324129530B9B}">
      <dsp:nvSpPr>
        <dsp:cNvPr id="0" name=""/>
        <dsp:cNvSpPr/>
      </dsp:nvSpPr>
      <dsp:spPr>
        <a:xfrm>
          <a:off x="502908" y="3764059"/>
          <a:ext cx="597286" cy="59728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DC6ED0C9-711C-422F-A447-B8AD0E1F1DA4}">
      <dsp:nvSpPr>
        <dsp:cNvPr id="0" name=""/>
        <dsp:cNvSpPr/>
      </dsp:nvSpPr>
      <dsp:spPr>
        <a:xfrm>
          <a:off x="368834" y="4540951"/>
          <a:ext cx="8247773" cy="477828"/>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79277" tIns="38100" rIns="38100" bIns="38100" numCol="1" spcCol="1270" anchor="ctr" anchorCtr="0">
          <a:noAutofit/>
        </a:bodyPr>
        <a:lstStyle/>
        <a:p>
          <a:pPr lvl="0" algn="l" defTabSz="666750">
            <a:lnSpc>
              <a:spcPct val="90000"/>
            </a:lnSpc>
            <a:spcBef>
              <a:spcPct val="0"/>
            </a:spcBef>
            <a:spcAft>
              <a:spcPct val="35000"/>
            </a:spcAft>
          </a:pPr>
          <a:r>
            <a:rPr lang="en-US" sz="1500" b="1" kern="1200" dirty="0" smtClean="0">
              <a:solidFill>
                <a:schemeClr val="accent6">
                  <a:lumMod val="50000"/>
                </a:schemeClr>
              </a:solidFill>
            </a:rPr>
            <a:t>Employees and their Dependents covered under NPS (Additional Relief) </a:t>
          </a:r>
          <a:endParaRPr lang="en-US" sz="1500" b="1" kern="1200" dirty="0">
            <a:solidFill>
              <a:schemeClr val="accent6">
                <a:lumMod val="50000"/>
              </a:schemeClr>
            </a:solidFill>
          </a:endParaRPr>
        </a:p>
      </dsp:txBody>
      <dsp:txXfrm>
        <a:off x="368834" y="4540951"/>
        <a:ext cx="8247773" cy="477828"/>
      </dsp:txXfrm>
    </dsp:sp>
    <dsp:sp modelId="{39FF8A53-84BA-4350-B49D-ECE04B368917}">
      <dsp:nvSpPr>
        <dsp:cNvPr id="0" name=""/>
        <dsp:cNvSpPr/>
      </dsp:nvSpPr>
      <dsp:spPr>
        <a:xfrm>
          <a:off x="70191" y="4481222"/>
          <a:ext cx="597286" cy="59728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946B22-3C60-4B33-83AD-6B74361CF6AE}">
      <dsp:nvSpPr>
        <dsp:cNvPr id="0" name=""/>
        <dsp:cNvSpPr/>
      </dsp:nvSpPr>
      <dsp:spPr>
        <a:xfrm>
          <a:off x="0" y="0"/>
          <a:ext cx="8782959" cy="991082"/>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t>Chief Controller Pensions</a:t>
          </a:r>
          <a:endParaRPr lang="en-US" sz="4000" kern="1200" dirty="0"/>
        </a:p>
      </dsp:txBody>
      <dsp:txXfrm>
        <a:off x="29028" y="29028"/>
        <a:ext cx="8724903" cy="933026"/>
      </dsp:txXfrm>
    </dsp:sp>
    <dsp:sp modelId="{3690A1D1-5283-4DCC-BB73-8A52EF9E1DA5}">
      <dsp:nvSpPr>
        <dsp:cNvPr id="0" name=""/>
        <dsp:cNvSpPr/>
      </dsp:nvSpPr>
      <dsp:spPr>
        <a:xfrm>
          <a:off x="2030307" y="914414"/>
          <a:ext cx="4067158" cy="718001"/>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Controller of Accounts</a:t>
          </a:r>
          <a:endParaRPr lang="en-US" sz="2600" kern="1200" dirty="0"/>
        </a:p>
      </dsp:txBody>
      <dsp:txXfrm>
        <a:off x="2051337" y="935444"/>
        <a:ext cx="4025098" cy="675941"/>
      </dsp:txXfrm>
    </dsp:sp>
    <dsp:sp modelId="{F40C88CB-F841-48FE-B12B-7E6F2D64A7F5}">
      <dsp:nvSpPr>
        <dsp:cNvPr id="0" name=""/>
        <dsp:cNvSpPr/>
      </dsp:nvSpPr>
      <dsp:spPr>
        <a:xfrm>
          <a:off x="9580" y="2299316"/>
          <a:ext cx="560832" cy="3438870"/>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vert270"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Authorization 1,2&amp;3</a:t>
          </a:r>
          <a:endParaRPr lang="en-US" sz="1800" kern="1200" dirty="0"/>
        </a:p>
      </dsp:txBody>
      <dsp:txXfrm>
        <a:off x="26006" y="2315742"/>
        <a:ext cx="527980" cy="3406018"/>
      </dsp:txXfrm>
    </dsp:sp>
    <dsp:sp modelId="{6D872888-E562-4B0E-9C04-6939746BF713}">
      <dsp:nvSpPr>
        <dsp:cNvPr id="0" name=""/>
        <dsp:cNvSpPr/>
      </dsp:nvSpPr>
      <dsp:spPr>
        <a:xfrm>
          <a:off x="593968" y="2299316"/>
          <a:ext cx="560832" cy="3438870"/>
        </a:xfrm>
        <a:prstGeom prst="roundRect">
          <a:avLst>
            <a:gd name="adj" fmla="val 10000"/>
          </a:avLst>
        </a:prstGeom>
        <a:gradFill rotWithShape="0">
          <a:gsLst>
            <a:gs pos="0">
              <a:schemeClr val="accent6">
                <a:alpha val="50000"/>
                <a:hueOff val="0"/>
                <a:satOff val="0"/>
                <a:lumOff val="0"/>
                <a:alphaOff val="0"/>
                <a:shade val="51000"/>
                <a:satMod val="130000"/>
              </a:schemeClr>
            </a:gs>
            <a:gs pos="80000">
              <a:schemeClr val="accent6">
                <a:alpha val="50000"/>
                <a:hueOff val="0"/>
                <a:satOff val="0"/>
                <a:lumOff val="0"/>
                <a:alphaOff val="0"/>
                <a:shade val="93000"/>
                <a:satMod val="130000"/>
              </a:schemeClr>
            </a:gs>
            <a:gs pos="100000">
              <a:schemeClr val="accent6">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vert270"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Toll Free Call Centre &amp;Grievance Cell</a:t>
          </a:r>
          <a:endParaRPr lang="en-US" sz="1800" kern="1200" dirty="0"/>
        </a:p>
      </dsp:txBody>
      <dsp:txXfrm>
        <a:off x="610394" y="2315742"/>
        <a:ext cx="527980" cy="3406018"/>
      </dsp:txXfrm>
    </dsp:sp>
    <dsp:sp modelId="{3733837F-CC88-41B0-9D24-3FAEBE664228}">
      <dsp:nvSpPr>
        <dsp:cNvPr id="0" name=""/>
        <dsp:cNvSpPr/>
      </dsp:nvSpPr>
      <dsp:spPr>
        <a:xfrm>
          <a:off x="1182147" y="2324473"/>
          <a:ext cx="560832" cy="3438870"/>
        </a:xfrm>
        <a:prstGeom prst="roundRect">
          <a:avLst>
            <a:gd name="adj" fmla="val 10000"/>
          </a:avLst>
        </a:prstGeom>
        <a:gradFill rotWithShape="0">
          <a:gsLst>
            <a:gs pos="0">
              <a:schemeClr val="accent6">
                <a:alpha val="50000"/>
                <a:hueOff val="0"/>
                <a:satOff val="0"/>
                <a:lumOff val="0"/>
                <a:alphaOff val="0"/>
                <a:shade val="51000"/>
                <a:satMod val="130000"/>
              </a:schemeClr>
            </a:gs>
            <a:gs pos="80000">
              <a:schemeClr val="accent6">
                <a:alpha val="50000"/>
                <a:hueOff val="0"/>
                <a:satOff val="0"/>
                <a:lumOff val="0"/>
                <a:alphaOff val="0"/>
                <a:shade val="93000"/>
                <a:satMod val="130000"/>
              </a:schemeClr>
            </a:gs>
            <a:gs pos="100000">
              <a:schemeClr val="accent6">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vert270"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Co-Ordination section</a:t>
          </a:r>
          <a:endParaRPr lang="en-US" sz="1800" kern="1200" dirty="0"/>
        </a:p>
      </dsp:txBody>
      <dsp:txXfrm>
        <a:off x="1198573" y="2340899"/>
        <a:ext cx="527980" cy="3406018"/>
      </dsp:txXfrm>
    </dsp:sp>
    <dsp:sp modelId="{6534BA1B-38D0-4636-880F-7670314E08B5}">
      <dsp:nvSpPr>
        <dsp:cNvPr id="0" name=""/>
        <dsp:cNvSpPr/>
      </dsp:nvSpPr>
      <dsp:spPr>
        <a:xfrm>
          <a:off x="1762743" y="2299316"/>
          <a:ext cx="560832" cy="3438870"/>
        </a:xfrm>
        <a:prstGeom prst="roundRect">
          <a:avLst>
            <a:gd name="adj" fmla="val 10000"/>
          </a:avLst>
        </a:prstGeom>
        <a:gradFill rotWithShape="0">
          <a:gsLst>
            <a:gs pos="0">
              <a:schemeClr val="accent6">
                <a:alpha val="50000"/>
                <a:hueOff val="0"/>
                <a:satOff val="0"/>
                <a:lumOff val="0"/>
                <a:alphaOff val="0"/>
                <a:shade val="51000"/>
                <a:satMod val="130000"/>
              </a:schemeClr>
            </a:gs>
            <a:gs pos="80000">
              <a:schemeClr val="accent6">
                <a:alpha val="50000"/>
                <a:hueOff val="0"/>
                <a:satOff val="0"/>
                <a:lumOff val="0"/>
                <a:alphaOff val="0"/>
                <a:shade val="93000"/>
                <a:satMod val="130000"/>
              </a:schemeClr>
            </a:gs>
            <a:gs pos="100000">
              <a:schemeClr val="accent6">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vert270"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All India Service</a:t>
          </a:r>
          <a:endParaRPr lang="en-US" sz="1800" kern="1200" dirty="0"/>
        </a:p>
      </dsp:txBody>
      <dsp:txXfrm>
        <a:off x="1779169" y="2315742"/>
        <a:ext cx="527980" cy="3406018"/>
      </dsp:txXfrm>
    </dsp:sp>
    <dsp:sp modelId="{026153DC-B2D1-4503-AE1D-A9A324B2BDA0}">
      <dsp:nvSpPr>
        <dsp:cNvPr id="0" name=""/>
        <dsp:cNvSpPr/>
      </dsp:nvSpPr>
      <dsp:spPr>
        <a:xfrm>
          <a:off x="2347131" y="2299316"/>
          <a:ext cx="560832" cy="3438870"/>
        </a:xfrm>
        <a:prstGeom prst="roundRect">
          <a:avLst>
            <a:gd name="adj" fmla="val 10000"/>
          </a:avLst>
        </a:prstGeom>
        <a:gradFill rotWithShape="0">
          <a:gsLst>
            <a:gs pos="0">
              <a:schemeClr val="accent6">
                <a:alpha val="50000"/>
                <a:hueOff val="0"/>
                <a:satOff val="0"/>
                <a:lumOff val="0"/>
                <a:alphaOff val="0"/>
                <a:shade val="51000"/>
                <a:satMod val="130000"/>
              </a:schemeClr>
            </a:gs>
            <a:gs pos="80000">
              <a:schemeClr val="accent6">
                <a:alpha val="50000"/>
                <a:hueOff val="0"/>
                <a:satOff val="0"/>
                <a:lumOff val="0"/>
                <a:alphaOff val="0"/>
                <a:shade val="93000"/>
                <a:satMod val="130000"/>
              </a:schemeClr>
            </a:gs>
            <a:gs pos="100000">
              <a:schemeClr val="accent6">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vert270"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Accounts &amp; Budget</a:t>
          </a:r>
          <a:endParaRPr lang="en-US" sz="1800" kern="1200" dirty="0"/>
        </a:p>
      </dsp:txBody>
      <dsp:txXfrm>
        <a:off x="2363557" y="2315742"/>
        <a:ext cx="527980" cy="3406018"/>
      </dsp:txXfrm>
    </dsp:sp>
    <dsp:sp modelId="{672B105D-0D9C-4898-A6CD-80BAC279FC14}">
      <dsp:nvSpPr>
        <dsp:cNvPr id="0" name=""/>
        <dsp:cNvSpPr/>
      </dsp:nvSpPr>
      <dsp:spPr>
        <a:xfrm>
          <a:off x="2931518" y="2299316"/>
          <a:ext cx="560832" cy="3438870"/>
        </a:xfrm>
        <a:prstGeom prst="roundRect">
          <a:avLst>
            <a:gd name="adj" fmla="val 10000"/>
          </a:avLst>
        </a:prstGeom>
        <a:gradFill rotWithShape="0">
          <a:gsLst>
            <a:gs pos="0">
              <a:schemeClr val="accent6">
                <a:alpha val="50000"/>
                <a:hueOff val="0"/>
                <a:satOff val="0"/>
                <a:lumOff val="0"/>
                <a:alphaOff val="0"/>
                <a:shade val="51000"/>
                <a:satMod val="130000"/>
              </a:schemeClr>
            </a:gs>
            <a:gs pos="80000">
              <a:schemeClr val="accent6">
                <a:alpha val="50000"/>
                <a:hueOff val="0"/>
                <a:satOff val="0"/>
                <a:lumOff val="0"/>
                <a:alphaOff val="0"/>
                <a:shade val="93000"/>
                <a:satMod val="130000"/>
              </a:schemeClr>
            </a:gs>
            <a:gs pos="100000">
              <a:schemeClr val="accent6">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vert270"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IT&amp; Technical Advise</a:t>
          </a:r>
          <a:endParaRPr lang="en-US" sz="1800" kern="1200" dirty="0"/>
        </a:p>
      </dsp:txBody>
      <dsp:txXfrm>
        <a:off x="2947944" y="2315742"/>
        <a:ext cx="527980" cy="3406018"/>
      </dsp:txXfrm>
    </dsp:sp>
    <dsp:sp modelId="{822E5CF6-436A-4D95-A2BD-CA0EB72E12E2}">
      <dsp:nvSpPr>
        <dsp:cNvPr id="0" name=""/>
        <dsp:cNvSpPr/>
      </dsp:nvSpPr>
      <dsp:spPr>
        <a:xfrm>
          <a:off x="3515906" y="2299316"/>
          <a:ext cx="560832" cy="3438870"/>
        </a:xfrm>
        <a:prstGeom prst="roundRect">
          <a:avLst>
            <a:gd name="adj" fmla="val 10000"/>
          </a:avLst>
        </a:prstGeom>
        <a:gradFill rotWithShape="0">
          <a:gsLst>
            <a:gs pos="0">
              <a:schemeClr val="accent6">
                <a:alpha val="50000"/>
                <a:hueOff val="0"/>
                <a:satOff val="0"/>
                <a:lumOff val="0"/>
                <a:alphaOff val="0"/>
                <a:shade val="51000"/>
                <a:satMod val="130000"/>
              </a:schemeClr>
            </a:gs>
            <a:gs pos="80000">
              <a:schemeClr val="accent6">
                <a:alpha val="50000"/>
                <a:hueOff val="0"/>
                <a:satOff val="0"/>
                <a:lumOff val="0"/>
                <a:alphaOff val="0"/>
                <a:shade val="93000"/>
                <a:satMod val="130000"/>
              </a:schemeClr>
            </a:gs>
            <a:gs pos="100000">
              <a:schemeClr val="accent6">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vert270"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Data Bank</a:t>
          </a:r>
          <a:endParaRPr lang="en-US" sz="1800" kern="1200" dirty="0"/>
        </a:p>
      </dsp:txBody>
      <dsp:txXfrm>
        <a:off x="3532332" y="2315742"/>
        <a:ext cx="527980" cy="3406018"/>
      </dsp:txXfrm>
    </dsp:sp>
    <dsp:sp modelId="{2E43B1B6-43F4-4F89-935A-ADDDD7FD556D}">
      <dsp:nvSpPr>
        <dsp:cNvPr id="0" name=""/>
        <dsp:cNvSpPr/>
      </dsp:nvSpPr>
      <dsp:spPr>
        <a:xfrm rot="10800000" flipV="1">
          <a:off x="1801704" y="1676399"/>
          <a:ext cx="4651545" cy="740010"/>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Deputy Controller of Accounts</a:t>
          </a:r>
          <a:endParaRPr lang="en-US" sz="2600" kern="1200" dirty="0"/>
        </a:p>
      </dsp:txBody>
      <dsp:txXfrm rot="-10800000">
        <a:off x="1823378" y="1698073"/>
        <a:ext cx="4608197" cy="696662"/>
      </dsp:txXfrm>
    </dsp:sp>
    <dsp:sp modelId="{C2E1543F-CC77-435B-BE44-DAC2D24D677D}">
      <dsp:nvSpPr>
        <dsp:cNvPr id="0" name=""/>
        <dsp:cNvSpPr/>
      </dsp:nvSpPr>
      <dsp:spPr>
        <a:xfrm>
          <a:off x="4106738" y="2367184"/>
          <a:ext cx="560832" cy="3396159"/>
        </a:xfrm>
        <a:prstGeom prst="roundRect">
          <a:avLst>
            <a:gd name="adj" fmla="val 10000"/>
          </a:avLst>
        </a:prstGeom>
        <a:gradFill rotWithShape="0">
          <a:gsLst>
            <a:gs pos="0">
              <a:schemeClr val="accent6">
                <a:alpha val="50000"/>
                <a:hueOff val="0"/>
                <a:satOff val="0"/>
                <a:lumOff val="0"/>
                <a:alphaOff val="0"/>
                <a:shade val="51000"/>
                <a:satMod val="130000"/>
              </a:schemeClr>
            </a:gs>
            <a:gs pos="80000">
              <a:schemeClr val="accent6">
                <a:alpha val="50000"/>
                <a:hueOff val="0"/>
                <a:satOff val="0"/>
                <a:lumOff val="0"/>
                <a:alphaOff val="0"/>
                <a:shade val="93000"/>
                <a:satMod val="130000"/>
              </a:schemeClr>
            </a:gs>
            <a:gs pos="100000">
              <a:schemeClr val="accent6">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vert270"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Administration</a:t>
          </a:r>
          <a:endParaRPr lang="en-US" sz="1800" kern="1200" dirty="0"/>
        </a:p>
      </dsp:txBody>
      <dsp:txXfrm>
        <a:off x="4123164" y="2383610"/>
        <a:ext cx="527980" cy="3363307"/>
      </dsp:txXfrm>
    </dsp:sp>
    <dsp:sp modelId="{2DF8F19E-C928-4892-A4EE-DF67D513E83A}">
      <dsp:nvSpPr>
        <dsp:cNvPr id="0" name=""/>
        <dsp:cNvSpPr/>
      </dsp:nvSpPr>
      <dsp:spPr>
        <a:xfrm>
          <a:off x="4708236" y="2321325"/>
          <a:ext cx="560832" cy="3438870"/>
        </a:xfrm>
        <a:prstGeom prst="roundRect">
          <a:avLst>
            <a:gd name="adj" fmla="val 10000"/>
          </a:avLst>
        </a:prstGeom>
        <a:gradFill rotWithShape="0">
          <a:gsLst>
            <a:gs pos="0">
              <a:schemeClr val="accent6">
                <a:alpha val="50000"/>
                <a:hueOff val="0"/>
                <a:satOff val="0"/>
                <a:lumOff val="0"/>
                <a:alphaOff val="0"/>
                <a:shade val="51000"/>
                <a:satMod val="130000"/>
              </a:schemeClr>
            </a:gs>
            <a:gs pos="80000">
              <a:schemeClr val="accent6">
                <a:alpha val="50000"/>
                <a:hueOff val="0"/>
                <a:satOff val="0"/>
                <a:lumOff val="0"/>
                <a:alphaOff val="0"/>
                <a:shade val="93000"/>
                <a:satMod val="130000"/>
              </a:schemeClr>
            </a:gs>
            <a:gs pos="100000">
              <a:schemeClr val="accent6">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vert270"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New Pension Scheme -AR</a:t>
          </a:r>
          <a:endParaRPr lang="en-US" sz="1800" kern="1200" dirty="0"/>
        </a:p>
      </dsp:txBody>
      <dsp:txXfrm>
        <a:off x="4724662" y="2337751"/>
        <a:ext cx="527980" cy="3406018"/>
      </dsp:txXfrm>
    </dsp:sp>
    <dsp:sp modelId="{EBBC450F-A6FF-4488-BD39-86C846147449}">
      <dsp:nvSpPr>
        <dsp:cNvPr id="0" name=""/>
        <dsp:cNvSpPr/>
      </dsp:nvSpPr>
      <dsp:spPr>
        <a:xfrm>
          <a:off x="5292624" y="2321325"/>
          <a:ext cx="560832" cy="3438870"/>
        </a:xfrm>
        <a:prstGeom prst="roundRect">
          <a:avLst>
            <a:gd name="adj" fmla="val 10000"/>
          </a:avLst>
        </a:prstGeom>
        <a:gradFill rotWithShape="0">
          <a:gsLst>
            <a:gs pos="0">
              <a:schemeClr val="accent6">
                <a:alpha val="50000"/>
                <a:hueOff val="0"/>
                <a:satOff val="0"/>
                <a:lumOff val="0"/>
                <a:alphaOff val="0"/>
                <a:shade val="51000"/>
                <a:satMod val="130000"/>
              </a:schemeClr>
            </a:gs>
            <a:gs pos="80000">
              <a:schemeClr val="accent6">
                <a:alpha val="50000"/>
                <a:hueOff val="0"/>
                <a:satOff val="0"/>
                <a:lumOff val="0"/>
                <a:alphaOff val="0"/>
                <a:shade val="93000"/>
                <a:satMod val="130000"/>
              </a:schemeClr>
            </a:gs>
            <a:gs pos="100000">
              <a:schemeClr val="accent6">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vert270"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Pre- </a:t>
          </a:r>
          <a:r>
            <a:rPr lang="en-US" sz="1800" kern="1200" dirty="0" err="1" smtClean="0"/>
            <a:t>Chek</a:t>
          </a:r>
          <a:endParaRPr lang="en-US" sz="1800" kern="1200" dirty="0"/>
        </a:p>
      </dsp:txBody>
      <dsp:txXfrm>
        <a:off x="5309050" y="2337751"/>
        <a:ext cx="527980" cy="3406018"/>
      </dsp:txXfrm>
    </dsp:sp>
    <dsp:sp modelId="{DCB5B9A0-29C4-43BC-9809-8A03EA35CD5A}">
      <dsp:nvSpPr>
        <dsp:cNvPr id="0" name=""/>
        <dsp:cNvSpPr/>
      </dsp:nvSpPr>
      <dsp:spPr>
        <a:xfrm>
          <a:off x="5877011" y="2321325"/>
          <a:ext cx="560832" cy="3438870"/>
        </a:xfrm>
        <a:prstGeom prst="roundRect">
          <a:avLst>
            <a:gd name="adj" fmla="val 10000"/>
          </a:avLst>
        </a:prstGeom>
        <a:gradFill rotWithShape="0">
          <a:gsLst>
            <a:gs pos="0">
              <a:schemeClr val="accent6">
                <a:alpha val="50000"/>
                <a:hueOff val="0"/>
                <a:satOff val="0"/>
                <a:lumOff val="0"/>
                <a:alphaOff val="0"/>
                <a:shade val="51000"/>
                <a:satMod val="130000"/>
              </a:schemeClr>
            </a:gs>
            <a:gs pos="80000">
              <a:schemeClr val="accent6">
                <a:alpha val="50000"/>
                <a:hueOff val="0"/>
                <a:satOff val="0"/>
                <a:lumOff val="0"/>
                <a:alphaOff val="0"/>
                <a:shade val="93000"/>
                <a:satMod val="130000"/>
              </a:schemeClr>
            </a:gs>
            <a:gs pos="100000">
              <a:schemeClr val="accent6">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vert270"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Receipt &amp; Dispatch</a:t>
          </a:r>
          <a:endParaRPr lang="en-US" sz="1800" kern="1200" dirty="0"/>
        </a:p>
      </dsp:txBody>
      <dsp:txXfrm>
        <a:off x="5893437" y="2337751"/>
        <a:ext cx="527980" cy="3406018"/>
      </dsp:txXfrm>
    </dsp:sp>
    <dsp:sp modelId="{D50AECDE-714F-4DB7-BCAE-A40E1E4AC9B6}">
      <dsp:nvSpPr>
        <dsp:cNvPr id="0" name=""/>
        <dsp:cNvSpPr/>
      </dsp:nvSpPr>
      <dsp:spPr>
        <a:xfrm>
          <a:off x="6461399" y="2321325"/>
          <a:ext cx="560832" cy="3438870"/>
        </a:xfrm>
        <a:prstGeom prst="roundRect">
          <a:avLst>
            <a:gd name="adj" fmla="val 10000"/>
          </a:avLst>
        </a:prstGeom>
        <a:gradFill rotWithShape="0">
          <a:gsLst>
            <a:gs pos="0">
              <a:schemeClr val="accent6">
                <a:alpha val="50000"/>
                <a:hueOff val="0"/>
                <a:satOff val="0"/>
                <a:lumOff val="0"/>
                <a:alphaOff val="0"/>
                <a:shade val="51000"/>
                <a:satMod val="130000"/>
              </a:schemeClr>
            </a:gs>
            <a:gs pos="80000">
              <a:schemeClr val="accent6">
                <a:alpha val="50000"/>
                <a:hueOff val="0"/>
                <a:satOff val="0"/>
                <a:lumOff val="0"/>
                <a:alphaOff val="0"/>
                <a:shade val="93000"/>
                <a:satMod val="130000"/>
              </a:schemeClr>
            </a:gs>
            <a:gs pos="100000">
              <a:schemeClr val="accent6">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vert270"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IT Systems (NIC)</a:t>
          </a:r>
          <a:endParaRPr lang="en-US" sz="1800" kern="1200" dirty="0"/>
        </a:p>
      </dsp:txBody>
      <dsp:txXfrm>
        <a:off x="6477825" y="2337751"/>
        <a:ext cx="527980" cy="3406018"/>
      </dsp:txXfrm>
    </dsp:sp>
    <dsp:sp modelId="{34C9268C-57DC-4F68-855A-DE4CC3F31D5C}">
      <dsp:nvSpPr>
        <dsp:cNvPr id="0" name=""/>
        <dsp:cNvSpPr/>
      </dsp:nvSpPr>
      <dsp:spPr>
        <a:xfrm>
          <a:off x="7047357" y="2324473"/>
          <a:ext cx="560832" cy="3438870"/>
        </a:xfrm>
        <a:prstGeom prst="roundRect">
          <a:avLst>
            <a:gd name="adj" fmla="val 10000"/>
          </a:avLst>
        </a:prstGeom>
        <a:gradFill rotWithShape="0">
          <a:gsLst>
            <a:gs pos="0">
              <a:schemeClr val="accent6">
                <a:alpha val="50000"/>
                <a:hueOff val="0"/>
                <a:satOff val="0"/>
                <a:lumOff val="0"/>
                <a:alphaOff val="0"/>
                <a:shade val="51000"/>
                <a:satMod val="130000"/>
              </a:schemeClr>
            </a:gs>
            <a:gs pos="80000">
              <a:schemeClr val="accent6">
                <a:alpha val="50000"/>
                <a:hueOff val="0"/>
                <a:satOff val="0"/>
                <a:lumOff val="0"/>
                <a:alphaOff val="0"/>
                <a:shade val="93000"/>
                <a:satMod val="130000"/>
              </a:schemeClr>
            </a:gs>
            <a:gs pos="100000">
              <a:schemeClr val="accent6">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vert270"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RBD &amp; Compilation</a:t>
          </a:r>
          <a:endParaRPr lang="en-US" sz="1800" kern="1200" dirty="0"/>
        </a:p>
      </dsp:txBody>
      <dsp:txXfrm>
        <a:off x="7063783" y="2340899"/>
        <a:ext cx="527980" cy="3406018"/>
      </dsp:txXfrm>
    </dsp:sp>
    <dsp:sp modelId="{5F2251F8-994C-422D-936C-C38D0D99182E}">
      <dsp:nvSpPr>
        <dsp:cNvPr id="0" name=""/>
        <dsp:cNvSpPr/>
      </dsp:nvSpPr>
      <dsp:spPr>
        <a:xfrm>
          <a:off x="7630174" y="2321325"/>
          <a:ext cx="560832" cy="3438870"/>
        </a:xfrm>
        <a:prstGeom prst="roundRect">
          <a:avLst>
            <a:gd name="adj" fmla="val 10000"/>
          </a:avLst>
        </a:prstGeom>
        <a:gradFill rotWithShape="0">
          <a:gsLst>
            <a:gs pos="0">
              <a:schemeClr val="accent6">
                <a:alpha val="50000"/>
                <a:hueOff val="0"/>
                <a:satOff val="0"/>
                <a:lumOff val="0"/>
                <a:alphaOff val="0"/>
                <a:shade val="51000"/>
                <a:satMod val="130000"/>
              </a:schemeClr>
            </a:gs>
            <a:gs pos="80000">
              <a:schemeClr val="accent6">
                <a:alpha val="50000"/>
                <a:hueOff val="0"/>
                <a:satOff val="0"/>
                <a:lumOff val="0"/>
                <a:alphaOff val="0"/>
                <a:shade val="93000"/>
                <a:satMod val="130000"/>
              </a:schemeClr>
            </a:gs>
            <a:gs pos="100000">
              <a:schemeClr val="accent6">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vert270" wrap="square" lIns="76200" tIns="76200" rIns="76200" bIns="76200" numCol="1" spcCol="1270" anchor="ctr" anchorCtr="0">
          <a:noAutofit/>
          <a:scene3d>
            <a:camera prst="orthographicFront"/>
            <a:lightRig rig="threePt" dir="t"/>
          </a:scene3d>
          <a:sp3d prstMaterial="dkEdge">
            <a:bevelB w="38100" h="38100" prst="relaxedInset"/>
          </a:sp3d>
        </a:bodyPr>
        <a:lstStyle/>
        <a:p>
          <a:pPr lvl="0" algn="ctr" defTabSz="889000">
            <a:lnSpc>
              <a:spcPct val="90000"/>
            </a:lnSpc>
            <a:spcBef>
              <a:spcPct val="0"/>
            </a:spcBef>
            <a:spcAft>
              <a:spcPct val="35000"/>
            </a:spcAft>
          </a:pPr>
          <a:r>
            <a:rPr lang="en-US" sz="2000" kern="1200" dirty="0" smtClean="0"/>
            <a:t>RTI &amp; Legal Cell</a:t>
          </a:r>
          <a:endParaRPr lang="en-US" sz="2000" kern="1200" dirty="0"/>
        </a:p>
      </dsp:txBody>
      <dsp:txXfrm>
        <a:off x="7646600" y="2337751"/>
        <a:ext cx="527980" cy="3406018"/>
      </dsp:txXfrm>
    </dsp:sp>
    <dsp:sp modelId="{2E8CD97B-72F3-4208-867F-271C2B8F09BB}">
      <dsp:nvSpPr>
        <dsp:cNvPr id="0" name=""/>
        <dsp:cNvSpPr/>
      </dsp:nvSpPr>
      <dsp:spPr>
        <a:xfrm>
          <a:off x="8214562" y="2321325"/>
          <a:ext cx="560832" cy="3438870"/>
        </a:xfrm>
        <a:prstGeom prst="roundRect">
          <a:avLst>
            <a:gd name="adj" fmla="val 10000"/>
          </a:avLst>
        </a:prstGeom>
        <a:gradFill rotWithShape="0">
          <a:gsLst>
            <a:gs pos="0">
              <a:schemeClr val="accent6">
                <a:alpha val="50000"/>
                <a:hueOff val="0"/>
                <a:satOff val="0"/>
                <a:lumOff val="0"/>
                <a:alphaOff val="0"/>
                <a:shade val="51000"/>
                <a:satMod val="130000"/>
              </a:schemeClr>
            </a:gs>
            <a:gs pos="80000">
              <a:schemeClr val="accent6">
                <a:alpha val="50000"/>
                <a:hueOff val="0"/>
                <a:satOff val="0"/>
                <a:lumOff val="0"/>
                <a:alphaOff val="0"/>
                <a:shade val="93000"/>
                <a:satMod val="130000"/>
              </a:schemeClr>
            </a:gs>
            <a:gs pos="100000">
              <a:schemeClr val="accent6">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vert270"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Internal audit wing</a:t>
          </a:r>
          <a:endParaRPr lang="en-US" sz="2500" kern="1200" dirty="0"/>
        </a:p>
      </dsp:txBody>
      <dsp:txXfrm>
        <a:off x="8230988" y="2337751"/>
        <a:ext cx="527980" cy="34060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EFED52-CCB7-42E5-933B-F644085EA7CC}" type="datetimeFigureOut">
              <a:rPr lang="en-US" smtClean="0"/>
              <a:pPr/>
              <a:t>6/10/2016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CB32F8-B90D-4CA4-82DD-3BE0A1DFC22E}" type="slidenum">
              <a:rPr lang="en-US" smtClean="0"/>
              <a:pPr/>
              <a:t>‹#›</a:t>
            </a:fld>
            <a:endParaRPr lang="en-US"/>
          </a:p>
        </p:txBody>
      </p:sp>
    </p:spTree>
    <p:extLst>
      <p:ext uri="{BB962C8B-B14F-4D97-AF65-F5344CB8AC3E}">
        <p14:creationId xmlns:p14="http://schemas.microsoft.com/office/powerpoint/2010/main" xmlns="" val="2015288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CPAO is perhaps one of the earliest Government offices to be fully computerised as well as having launched its website when the idea was still at a nascent stage in the Government. </a:t>
            </a: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83702D8-5AFA-4876-B723-D3BC191519E8}" type="slidenum">
              <a:rPr lang="en-US"/>
              <a:pPr fontAlgn="base">
                <a:spcBef>
                  <a:spcPct val="0"/>
                </a:spcBef>
                <a:spcAft>
                  <a:spcPct val="0"/>
                </a:spcAft>
                <a:defRPr/>
              </a:pPr>
              <a:t>9</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xfrm>
            <a:off x="1143000" y="685800"/>
            <a:ext cx="4572000" cy="3429000"/>
          </a:xfrm>
          <a:ln/>
        </p:spPr>
      </p:sp>
      <p:sp>
        <p:nvSpPr>
          <p:cNvPr id="32771" name="Notes Placeholder 2"/>
          <p:cNvSpPr>
            <a:spLocks noGrp="1"/>
          </p:cNvSpPr>
          <p:nvPr>
            <p:ph type="body" idx="1"/>
          </p:nvPr>
        </p:nvSpPr>
        <p:spPr>
          <a:noFill/>
        </p:spPr>
        <p:txBody>
          <a:bodyPr/>
          <a:lstStyle/>
          <a:p>
            <a:endParaRPr lang="en-US" smtClean="0"/>
          </a:p>
        </p:txBody>
      </p:sp>
      <p:sp>
        <p:nvSpPr>
          <p:cNvPr id="32772" name="Slide Number Placeholder 3"/>
          <p:cNvSpPr>
            <a:spLocks noGrp="1"/>
          </p:cNvSpPr>
          <p:nvPr>
            <p:ph type="sldNum" sz="quarter" idx="5"/>
          </p:nvPr>
        </p:nvSpPr>
        <p:spPr>
          <a:noFill/>
        </p:spPr>
        <p:txBody>
          <a:bodyPr/>
          <a:lstStyle>
            <a:lvl1pPr defTabSz="914333" eaLnBrk="0" hangingPunct="0">
              <a:defRPr sz="2300">
                <a:solidFill>
                  <a:schemeClr val="tx1"/>
                </a:solidFill>
                <a:latin typeface="Times New Roman" pitchFamily="18" charset="0"/>
              </a:defRPr>
            </a:lvl1pPr>
            <a:lvl2pPr marL="725268" indent="-278949" defTabSz="914333" eaLnBrk="0" hangingPunct="0">
              <a:defRPr sz="2300">
                <a:solidFill>
                  <a:schemeClr val="tx1"/>
                </a:solidFill>
                <a:latin typeface="Times New Roman" pitchFamily="18" charset="0"/>
              </a:defRPr>
            </a:lvl2pPr>
            <a:lvl3pPr marL="1115797" indent="-223159" defTabSz="914333" eaLnBrk="0" hangingPunct="0">
              <a:defRPr sz="2300">
                <a:solidFill>
                  <a:schemeClr val="tx1"/>
                </a:solidFill>
                <a:latin typeface="Times New Roman" pitchFamily="18" charset="0"/>
              </a:defRPr>
            </a:lvl3pPr>
            <a:lvl4pPr marL="1562115" indent="-223159" defTabSz="914333" eaLnBrk="0" hangingPunct="0">
              <a:defRPr sz="2300">
                <a:solidFill>
                  <a:schemeClr val="tx1"/>
                </a:solidFill>
                <a:latin typeface="Times New Roman" pitchFamily="18" charset="0"/>
              </a:defRPr>
            </a:lvl4pPr>
            <a:lvl5pPr marL="2008434" indent="-223159" defTabSz="914333" eaLnBrk="0" hangingPunct="0">
              <a:defRPr sz="2300">
                <a:solidFill>
                  <a:schemeClr val="tx1"/>
                </a:solidFill>
                <a:latin typeface="Times New Roman" pitchFamily="18" charset="0"/>
              </a:defRPr>
            </a:lvl5pPr>
            <a:lvl6pPr marL="2454753" indent="-223159" defTabSz="914333" eaLnBrk="0" fontAlgn="base" hangingPunct="0">
              <a:spcBef>
                <a:spcPct val="0"/>
              </a:spcBef>
              <a:spcAft>
                <a:spcPct val="0"/>
              </a:spcAft>
              <a:defRPr sz="2300">
                <a:solidFill>
                  <a:schemeClr val="tx1"/>
                </a:solidFill>
                <a:latin typeface="Times New Roman" pitchFamily="18" charset="0"/>
              </a:defRPr>
            </a:lvl6pPr>
            <a:lvl7pPr marL="2901071" indent="-223159" defTabSz="914333" eaLnBrk="0" fontAlgn="base" hangingPunct="0">
              <a:spcBef>
                <a:spcPct val="0"/>
              </a:spcBef>
              <a:spcAft>
                <a:spcPct val="0"/>
              </a:spcAft>
              <a:defRPr sz="2300">
                <a:solidFill>
                  <a:schemeClr val="tx1"/>
                </a:solidFill>
                <a:latin typeface="Times New Roman" pitchFamily="18" charset="0"/>
              </a:defRPr>
            </a:lvl7pPr>
            <a:lvl8pPr marL="3347390" indent="-223159" defTabSz="914333" eaLnBrk="0" fontAlgn="base" hangingPunct="0">
              <a:spcBef>
                <a:spcPct val="0"/>
              </a:spcBef>
              <a:spcAft>
                <a:spcPct val="0"/>
              </a:spcAft>
              <a:defRPr sz="2300">
                <a:solidFill>
                  <a:schemeClr val="tx1"/>
                </a:solidFill>
                <a:latin typeface="Times New Roman" pitchFamily="18" charset="0"/>
              </a:defRPr>
            </a:lvl8pPr>
            <a:lvl9pPr marL="3793708" indent="-223159" defTabSz="914333" eaLnBrk="0" fontAlgn="base" hangingPunct="0">
              <a:spcBef>
                <a:spcPct val="0"/>
              </a:spcBef>
              <a:spcAft>
                <a:spcPct val="0"/>
              </a:spcAft>
              <a:defRPr sz="2300">
                <a:solidFill>
                  <a:schemeClr val="tx1"/>
                </a:solidFill>
                <a:latin typeface="Times New Roman" pitchFamily="18" charset="0"/>
              </a:defRPr>
            </a:lvl9pPr>
          </a:lstStyle>
          <a:p>
            <a:pPr eaLnBrk="1" hangingPunct="1"/>
            <a:fld id="{C776CDEC-CE11-44B7-BFCE-2BB3FF699194}" type="slidenum">
              <a:rPr lang="en-US" sz="1200"/>
              <a:pPr eaLnBrk="1" hangingPunct="1"/>
              <a:t>86</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EF738707-81D9-42A2-9A15-DA60518F4C04}" type="slidenum">
              <a:rPr lang="en-US" smtClean="0"/>
              <a:pPr>
                <a:defRPr/>
              </a:pPr>
              <a:t>13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CADAE3F-4DC5-4597-9FA9-E0BFFB0B816C}" type="slidenum">
              <a:rPr lang="en-US" smtClean="0"/>
              <a:pPr>
                <a:defRPr/>
              </a:pPr>
              <a:t>29</a:t>
            </a:fld>
            <a:endParaRPr lang="en-US"/>
          </a:p>
        </p:txBody>
      </p:sp>
    </p:spTree>
    <p:extLst>
      <p:ext uri="{BB962C8B-B14F-4D97-AF65-F5344CB8AC3E}">
        <p14:creationId xmlns:p14="http://schemas.microsoft.com/office/powerpoint/2010/main" xmlns="" val="1842976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95334C96-C018-4F3B-9F74-07D403A43566}" type="slidenum">
              <a:rPr lang="en-US" smtClean="0"/>
              <a:pPr/>
              <a:t>48</a:t>
            </a:fld>
            <a:endParaRPr lang="en-US" smtClean="0"/>
          </a:p>
        </p:txBody>
      </p:sp>
      <p:sp>
        <p:nvSpPr>
          <p:cNvPr id="6041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A7492BDB-93BA-4560-823B-ECD6C2894EC0}" type="slidenum">
              <a:rPr lang="en-US" sz="1200">
                <a:latin typeface="Arial" charset="0"/>
              </a:rPr>
              <a:pPr algn="r" eaLnBrk="1" hangingPunct="1"/>
              <a:t>48</a:t>
            </a:fld>
            <a:endParaRPr lang="en-US" sz="1200">
              <a:latin typeface="Arial" charset="0"/>
            </a:endParaRPr>
          </a:p>
        </p:txBody>
      </p:sp>
      <p:sp>
        <p:nvSpPr>
          <p:cNvPr id="60420" name="Rectangle 2"/>
          <p:cNvSpPr>
            <a:spLocks noGrp="1" noRot="1" noChangeAspect="1" noChangeArrowheads="1" noTextEdit="1"/>
          </p:cNvSpPr>
          <p:nvPr>
            <p:ph type="sldImg"/>
          </p:nvPr>
        </p:nvSpPr>
        <p:spPr>
          <a:xfrm>
            <a:off x="1144588" y="685800"/>
            <a:ext cx="4572000" cy="3429000"/>
          </a:xfrm>
          <a:ln/>
        </p:spPr>
      </p:sp>
      <p:sp>
        <p:nvSpPr>
          <p:cNvPr id="6042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6412E1AC-43E3-48A9-9700-2B12D5F4F2D7}" type="slidenum">
              <a:rPr lang="en-US" smtClean="0"/>
              <a:pPr/>
              <a:t>51</a:t>
            </a:fld>
            <a:endParaRPr lang="en-US" smtClean="0"/>
          </a:p>
        </p:txBody>
      </p:sp>
      <p:sp>
        <p:nvSpPr>
          <p:cNvPr id="7168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49E532C2-5468-4288-8E05-9965DE99746F}" type="slidenum">
              <a:rPr lang="en-US" sz="1200">
                <a:latin typeface="Arial" charset="0"/>
              </a:rPr>
              <a:pPr algn="r" eaLnBrk="1" hangingPunct="1"/>
              <a:t>51</a:t>
            </a:fld>
            <a:endParaRPr lang="en-US" sz="1200">
              <a:latin typeface="Arial" charset="0"/>
            </a:endParaRPr>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CADAE3F-4DC5-4597-9FA9-E0BFFB0B816C}" type="slidenum">
              <a:rPr lang="en-US" smtClean="0"/>
              <a:pPr>
                <a:defRPr/>
              </a:pPr>
              <a:t>53</a:t>
            </a:fld>
            <a:endParaRPr lang="en-US"/>
          </a:p>
        </p:txBody>
      </p:sp>
    </p:spTree>
    <p:extLst>
      <p:ext uri="{BB962C8B-B14F-4D97-AF65-F5344CB8AC3E}">
        <p14:creationId xmlns:p14="http://schemas.microsoft.com/office/powerpoint/2010/main" xmlns="" val="2217035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CADAE3F-4DC5-4597-9FA9-E0BFFB0B816C}" type="slidenum">
              <a:rPr lang="en-US" smtClean="0"/>
              <a:pPr>
                <a:defRPr/>
              </a:pPr>
              <a:t>75</a:t>
            </a:fld>
            <a:endParaRPr lang="en-US"/>
          </a:p>
        </p:txBody>
      </p:sp>
    </p:spTree>
    <p:extLst>
      <p:ext uri="{BB962C8B-B14F-4D97-AF65-F5344CB8AC3E}">
        <p14:creationId xmlns:p14="http://schemas.microsoft.com/office/powerpoint/2010/main" xmlns="" val="170315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CADAE3F-4DC5-4597-9FA9-E0BFFB0B816C}" type="slidenum">
              <a:rPr lang="en-US" smtClean="0"/>
              <a:pPr>
                <a:defRPr/>
              </a:pPr>
              <a:t>76</a:t>
            </a:fld>
            <a:endParaRPr lang="en-US"/>
          </a:p>
        </p:txBody>
      </p:sp>
    </p:spTree>
    <p:extLst>
      <p:ext uri="{BB962C8B-B14F-4D97-AF65-F5344CB8AC3E}">
        <p14:creationId xmlns:p14="http://schemas.microsoft.com/office/powerpoint/2010/main" xmlns="" val="170315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90EB617E-661E-460D-9385-1C690FC1BD45}" type="slidenum">
              <a:rPr lang="en-US" smtClean="0"/>
              <a:pPr/>
              <a:t>81</a:t>
            </a:fld>
            <a:endParaRPr lang="en-US" smtClean="0"/>
          </a:p>
        </p:txBody>
      </p:sp>
      <p:sp>
        <p:nvSpPr>
          <p:cNvPr id="7065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D17F2830-D87B-4465-9E02-374E65402F81}" type="slidenum">
              <a:rPr lang="en-US" sz="1200">
                <a:latin typeface="Arial" charset="0"/>
              </a:rPr>
              <a:pPr algn="r" eaLnBrk="1" hangingPunct="1"/>
              <a:t>81</a:t>
            </a:fld>
            <a:endParaRPr lang="en-US" sz="1200">
              <a:latin typeface="Arial" charset="0"/>
            </a:endParaRPr>
          </a:p>
        </p:txBody>
      </p:sp>
      <p:sp>
        <p:nvSpPr>
          <p:cNvPr id="70660" name="Rectangle 2"/>
          <p:cNvSpPr>
            <a:spLocks noGrp="1" noRot="1" noChangeAspect="1" noChangeArrowheads="1" noTextEdit="1"/>
          </p:cNvSpPr>
          <p:nvPr>
            <p:ph type="sldImg"/>
          </p:nvPr>
        </p:nvSpPr>
        <p:spPr>
          <a:xfrm>
            <a:off x="1144588" y="685800"/>
            <a:ext cx="4572000" cy="3429000"/>
          </a:xfrm>
          <a:ln/>
        </p:spPr>
      </p:sp>
      <p:sp>
        <p:nvSpPr>
          <p:cNvPr id="7066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EAB85101-E1D9-4337-8667-EC89E7DAED77}"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AE1F967-C98E-4F19-92CD-51AE72A6C50C}"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7742412C-63DA-45B0-B551-B1939078B35C}"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6ECA362A-9066-4FB8-BF7D-D2F5BD5AB25B}"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77ABC7EA-E882-469E-8A63-D255ECD56087}"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EDEDFBEE-3197-47AF-9C63-E288D8B24C6E}"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7DE6524D-A5B6-4A09-8D5A-927FA6769137}"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4EA17E6A-DCF2-46F8-AE19-6AF07C6C8610}"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135BFD89-4C6D-41DF-86CE-CA9AB3545CC2}"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05125D60-50B0-444E-A60B-9B2CAF6E4C50}"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F9035D3-9036-4CF3-869E-8F4D91891D5D}"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9E4B1C9-9857-47EE-8F46-A51A012566DE}"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budget%20breakup.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Modification_in_Life_certificate.pdf"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cpao.nic.in/"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mailto:ca-cpao@nic.in" TargetMode="External"/><Relationship Id="rId2" Type="http://schemas.openxmlformats.org/officeDocument/2006/relationships/hyperlink" Target="mailto:cccpao@nic.in,%20ccpensions@nic.in"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952500"/>
            <a:ext cx="7772400" cy="1828800"/>
          </a:xfrm>
        </p:spPr>
        <p:txBody>
          <a:bodyPr/>
          <a:lstStyle/>
          <a:p>
            <a:pPr>
              <a:defRPr/>
            </a:pPr>
            <a:r>
              <a:rPr lang="en-US" sz="3600" b="1" i="1" dirty="0" smtClean="0">
                <a:solidFill>
                  <a:schemeClr val="accent6">
                    <a:lumMod val="50000"/>
                  </a:schemeClr>
                </a:solidFill>
              </a:rPr>
              <a:t>CENTRAL CIVIL PENSIONS PENSION PAYMENT  PROCESS</a:t>
            </a:r>
            <a:br>
              <a:rPr lang="en-US" sz="3600" b="1" i="1" dirty="0" smtClean="0">
                <a:solidFill>
                  <a:schemeClr val="accent6">
                    <a:lumMod val="50000"/>
                  </a:schemeClr>
                </a:solidFill>
              </a:rPr>
            </a:br>
            <a:r>
              <a:rPr lang="en-US" sz="2400" b="1" i="1" dirty="0" smtClean="0">
                <a:solidFill>
                  <a:schemeClr val="accent6">
                    <a:lumMod val="50000"/>
                  </a:schemeClr>
                </a:solidFill>
              </a:rPr>
              <a:t>Current status, Issues &amp; Challenges</a:t>
            </a:r>
            <a:endParaRPr lang="en-US" sz="3600" dirty="0">
              <a:solidFill>
                <a:schemeClr val="accent6">
                  <a:lumMod val="50000"/>
                </a:schemeClr>
              </a:solidFill>
            </a:endParaRPr>
          </a:p>
        </p:txBody>
      </p:sp>
      <p:sp>
        <p:nvSpPr>
          <p:cNvPr id="2051" name="Rectangle 3"/>
          <p:cNvSpPr>
            <a:spLocks noGrp="1" noChangeArrowheads="1"/>
          </p:cNvSpPr>
          <p:nvPr>
            <p:ph type="subTitle" idx="1"/>
          </p:nvPr>
        </p:nvSpPr>
        <p:spPr>
          <a:xfrm>
            <a:off x="285750" y="3000375"/>
            <a:ext cx="8429625" cy="2084388"/>
          </a:xfrm>
        </p:spPr>
        <p:txBody>
          <a:bodyPr/>
          <a:lstStyle/>
          <a:p>
            <a:pPr>
              <a:defRPr/>
            </a:pPr>
            <a:r>
              <a:rPr lang="en-IN" sz="2800" b="1" dirty="0" smtClean="0"/>
              <a:t>Training Programme for Bank on Government Pension </a:t>
            </a:r>
            <a:endParaRPr lang="en-US" sz="2800" b="1" dirty="0" smtClean="0"/>
          </a:p>
          <a:p>
            <a:pPr eaLnBrk="1" hangingPunct="1">
              <a:defRPr/>
            </a:pPr>
            <a:r>
              <a:rPr lang="en-US" sz="2400" b="1" dirty="0" smtClean="0"/>
              <a:t>ON</a:t>
            </a:r>
          </a:p>
          <a:p>
            <a:pPr eaLnBrk="1" hangingPunct="1">
              <a:defRPr/>
            </a:pPr>
            <a:r>
              <a:rPr lang="en-US" sz="2400" b="1" dirty="0" smtClean="0"/>
              <a:t>24.02.2016</a:t>
            </a:r>
            <a:endParaRPr lang="en-US" sz="2800" dirty="0" smtClean="0"/>
          </a:p>
          <a:p>
            <a:pPr eaLnBrk="1" hangingPunct="1">
              <a:defRPr/>
            </a:pPr>
            <a:endParaRPr lang="en-US" sz="2800" dirty="0"/>
          </a:p>
          <a:p>
            <a:pPr eaLnBrk="1" hangingPunct="1">
              <a:defRPr/>
            </a:pPr>
            <a:r>
              <a:rPr lang="en-US" sz="2400" b="1" dirty="0" smtClean="0">
                <a:latin typeface="Berlin Sans FB Demi" pitchFamily="34" charset="0"/>
              </a:rPr>
              <a:t>CENTRAL PENSION ACCOUNTING OFFICE</a:t>
            </a:r>
          </a:p>
          <a:p>
            <a:pPr eaLnBrk="1" hangingPunct="1">
              <a:defRPr/>
            </a:pPr>
            <a:r>
              <a:rPr lang="en-US" sz="2400" b="1" dirty="0" smtClean="0">
                <a:latin typeface="Berlin Sans FB Demi" pitchFamily="34" charset="0"/>
              </a:rPr>
              <a:t>MINISTRY OF FINANCE </a:t>
            </a:r>
          </a:p>
          <a:p>
            <a:pPr eaLnBrk="1" hangingPunct="1">
              <a:defRPr/>
            </a:pPr>
            <a:r>
              <a:rPr lang="en-US" sz="2400" b="1" dirty="0" smtClean="0">
                <a:latin typeface="Berlin Sans FB Demi" pitchFamily="34" charset="0"/>
              </a:rPr>
              <a:t>NEW DELHI</a:t>
            </a:r>
          </a:p>
          <a:p>
            <a:pPr eaLnBrk="1" hangingPunct="1">
              <a:defRPr/>
            </a:pPr>
            <a:endParaRPr lang="en-US" sz="2800" dirty="0" smtClean="0"/>
          </a:p>
          <a:p>
            <a:pPr eaLnBrk="1" hangingPunct="1">
              <a:defRPr/>
            </a:pPr>
            <a:endParaRPr lang="hi-IN" dirty="0" smtClean="0"/>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subTitle" idx="1"/>
          </p:nvPr>
        </p:nvSpPr>
        <p:spPr>
          <a:xfrm>
            <a:off x="0" y="3175"/>
            <a:ext cx="8964613" cy="1409700"/>
          </a:xfrm>
        </p:spPr>
        <p:txBody>
          <a:bodyPr/>
          <a:lstStyle/>
          <a:p>
            <a:pPr marL="609600" indent="-609600" eaLnBrk="1" hangingPunct="1">
              <a:buClr>
                <a:schemeClr val="tx1"/>
              </a:buClr>
              <a:buSzTx/>
              <a:defRPr/>
            </a:pPr>
            <a:r>
              <a:rPr lang="en-US" sz="2800" dirty="0" smtClean="0">
                <a:solidFill>
                  <a:schemeClr val="tx2"/>
                </a:solidFill>
              </a:rPr>
              <a:t>CLASSES OF PENSIONERS</a:t>
            </a:r>
          </a:p>
          <a:p>
            <a:pPr algn="l" eaLnBrk="1" hangingPunct="1">
              <a:buClr>
                <a:schemeClr val="tx1"/>
              </a:buClr>
              <a:buSzTx/>
              <a:defRPr/>
            </a:pPr>
            <a:r>
              <a:rPr lang="en-IN" sz="2400" dirty="0" smtClean="0">
                <a:effectLst/>
              </a:rPr>
              <a:t>As </a:t>
            </a:r>
            <a:r>
              <a:rPr lang="en-IN" sz="2400" dirty="0">
                <a:effectLst/>
              </a:rPr>
              <a:t>per the CPAO data base, the number of pensioners under various classes </a:t>
            </a:r>
            <a:r>
              <a:rPr lang="en-IN" sz="2400" dirty="0" smtClean="0">
                <a:effectLst/>
              </a:rPr>
              <a:t>as </a:t>
            </a:r>
            <a:r>
              <a:rPr lang="en-IN" sz="2400" dirty="0">
                <a:effectLst/>
              </a:rPr>
              <a:t>on 10.11.2015 are given below. </a:t>
            </a:r>
            <a:endParaRPr lang="en-IN" sz="2400" dirty="0" smtClean="0">
              <a:effectLst/>
            </a:endParaRPr>
          </a:p>
          <a:p>
            <a:pPr algn="l" eaLnBrk="1" hangingPunct="1">
              <a:buClr>
                <a:schemeClr val="tx1"/>
              </a:buClr>
              <a:buSzTx/>
              <a:defRPr/>
            </a:pPr>
            <a:endParaRPr lang="en-US" sz="2400" dirty="0" smtClean="0"/>
          </a:p>
          <a:p>
            <a:pPr marL="609600" indent="-609600" algn="l" eaLnBrk="1" hangingPunct="1">
              <a:buClr>
                <a:schemeClr val="tx1"/>
              </a:buClr>
              <a:buSzTx/>
              <a:buFont typeface="Wingdings" pitchFamily="2" charset="2"/>
              <a:buChar char="q"/>
              <a:defRPr/>
            </a:pPr>
            <a:endParaRPr lang="hi-IN" sz="1400" dirty="0" smtClean="0"/>
          </a:p>
        </p:txBody>
      </p:sp>
      <p:sp>
        <p:nvSpPr>
          <p:cNvPr id="5" name="Slide Number Placeholder 4"/>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10</a:t>
            </a:fld>
            <a:endParaRPr lang="en-US"/>
          </a:p>
        </p:txBody>
      </p:sp>
      <p:sp>
        <p:nvSpPr>
          <p:cNvPr id="7" name="Rectangle 3"/>
          <p:cNvSpPr txBox="1">
            <a:spLocks noChangeArrowheads="1"/>
          </p:cNvSpPr>
          <p:nvPr/>
        </p:nvSpPr>
        <p:spPr bwMode="auto">
          <a:xfrm>
            <a:off x="0" y="5159375"/>
            <a:ext cx="9144000" cy="1438275"/>
          </a:xfrm>
          <a:prstGeom prst="rect">
            <a:avLst/>
          </a:prstGeom>
          <a:noFill/>
          <a:ln w="9525">
            <a:noFill/>
            <a:miter lim="800000"/>
            <a:headEnd/>
            <a:tailEnd/>
          </a:ln>
          <a:effectLst/>
        </p:spPr>
        <p:txBody>
          <a:bodyPr/>
          <a:lstStyle>
            <a:lvl1pPr marL="0" indent="0" algn="ctr" rtl="0" eaLnBrk="0" fontAlgn="base" hangingPunct="0">
              <a:spcBef>
                <a:spcPct val="20000"/>
              </a:spcBef>
              <a:spcAft>
                <a:spcPct val="0"/>
              </a:spcAft>
              <a:buClr>
                <a:schemeClr val="hlink"/>
              </a:buClr>
              <a:buSzPct val="65000"/>
              <a:buFont typeface="Wingdings" pitchFamily="2" charset="2"/>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ea typeface="+mn-ea"/>
                <a:cs typeface="+mn-cs"/>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ea typeface="+mn-ea"/>
                <a:cs typeface="+mn-cs"/>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ea typeface="+mn-ea"/>
                <a:cs typeface="+mn-cs"/>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ea typeface="+mn-ea"/>
                <a:cs typeface="+mn-cs"/>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ea typeface="+mn-ea"/>
                <a:cs typeface="+mn-cs"/>
              </a:defRPr>
            </a:lvl9pPr>
          </a:lstStyle>
          <a:p>
            <a:pPr marL="609600" indent="-609600" algn="l" eaLnBrk="1" hangingPunct="1">
              <a:buClr>
                <a:schemeClr val="tx1"/>
              </a:buClr>
              <a:buSzTx/>
              <a:buFont typeface="Wingdings" pitchFamily="2" charset="2"/>
              <a:buChar char="v"/>
              <a:defRPr/>
            </a:pPr>
            <a:r>
              <a:rPr lang="en-IN" sz="2300" dirty="0">
                <a:effectLst/>
              </a:rPr>
              <a:t>The database of CPAO has grown from 2.5 lakhs in 1990 to </a:t>
            </a:r>
            <a:r>
              <a:rPr lang="en-IN" sz="2300" dirty="0" smtClean="0">
                <a:effectLst/>
              </a:rPr>
              <a:t>11.43 </a:t>
            </a:r>
            <a:r>
              <a:rPr lang="en-IN" sz="2300" dirty="0">
                <a:effectLst/>
              </a:rPr>
              <a:t>lakhs as on date showing growth of more than 4.6 times</a:t>
            </a:r>
            <a:r>
              <a:rPr lang="en-US" sz="2300" dirty="0" smtClean="0">
                <a:effectLst/>
              </a:rPr>
              <a:t>.</a:t>
            </a:r>
          </a:p>
          <a:p>
            <a:pPr marL="609600" indent="-609600" algn="l" eaLnBrk="1" hangingPunct="1">
              <a:buClr>
                <a:schemeClr val="tx1"/>
              </a:buClr>
              <a:buSzTx/>
              <a:buFont typeface="Wingdings" pitchFamily="2" charset="2"/>
              <a:buChar char="v"/>
              <a:defRPr/>
            </a:pPr>
            <a:r>
              <a:rPr lang="en-IN" sz="2400" dirty="0" smtClean="0">
                <a:effectLst/>
              </a:rPr>
              <a:t>Pensioners provided </a:t>
            </a:r>
            <a:r>
              <a:rPr lang="en-IN" sz="2400" dirty="0">
                <a:effectLst/>
              </a:rPr>
              <a:t>services through 42 CPPCs and their more than 60 thousand pension paying bank </a:t>
            </a:r>
            <a:r>
              <a:rPr lang="en-IN" sz="2400" dirty="0" smtClean="0">
                <a:effectLst/>
              </a:rPr>
              <a:t>branches.</a:t>
            </a:r>
            <a:endParaRPr lang="en-US" sz="2400" dirty="0">
              <a:effectLst/>
            </a:endParaRPr>
          </a:p>
          <a:p>
            <a:pPr marL="342900" indent="-342900" algn="l" eaLnBrk="1" hangingPunct="1">
              <a:buClr>
                <a:schemeClr val="tx1"/>
              </a:buClr>
              <a:buSzTx/>
              <a:buFont typeface="Wingdings" pitchFamily="2" charset="2"/>
              <a:buChar char="v"/>
              <a:defRPr/>
            </a:pPr>
            <a:endParaRPr lang="en-US" sz="2400" dirty="0" smtClean="0"/>
          </a:p>
          <a:p>
            <a:pPr marL="609600" indent="-609600" algn="l" eaLnBrk="1" hangingPunct="1">
              <a:buClr>
                <a:schemeClr val="tx1"/>
              </a:buClr>
              <a:buSzTx/>
              <a:buFont typeface="Wingdings" pitchFamily="2" charset="2"/>
              <a:buChar char="q"/>
              <a:defRPr/>
            </a:pPr>
            <a:endParaRPr lang="hi-IN" sz="1400" dirty="0" smtClean="0"/>
          </a:p>
        </p:txBody>
      </p:sp>
      <p:graphicFrame>
        <p:nvGraphicFramePr>
          <p:cNvPr id="8" name="Table 7"/>
          <p:cNvGraphicFramePr>
            <a:graphicFrameLocks noGrp="1"/>
          </p:cNvGraphicFramePr>
          <p:nvPr/>
        </p:nvGraphicFramePr>
        <p:xfrm>
          <a:off x="755650" y="1603375"/>
          <a:ext cx="7704138" cy="3265490"/>
        </p:xfrm>
        <a:graphic>
          <a:graphicData uri="http://schemas.openxmlformats.org/drawingml/2006/table">
            <a:tbl>
              <a:tblPr firstRow="1" firstCol="1" bandRow="1">
                <a:tableStyleId>{5C22544A-7EE6-4342-B048-85BDC9FD1C3A}</a:tableStyleId>
              </a:tblPr>
              <a:tblGrid>
                <a:gridCol w="867057"/>
                <a:gridCol w="5221043"/>
                <a:gridCol w="1616038"/>
              </a:tblGrid>
              <a:tr h="645016">
                <a:tc>
                  <a:txBody>
                    <a:bodyPr/>
                    <a:lstStyle/>
                    <a:p>
                      <a:pPr marL="0" marR="0" algn="just">
                        <a:lnSpc>
                          <a:spcPct val="115000"/>
                        </a:lnSpc>
                        <a:spcBef>
                          <a:spcPts val="0"/>
                        </a:spcBef>
                        <a:spcAft>
                          <a:spcPts val="0"/>
                        </a:spcAft>
                      </a:pPr>
                      <a:r>
                        <a:rPr lang="en-IN" sz="1400" dirty="0">
                          <a:solidFill>
                            <a:schemeClr val="tx1"/>
                          </a:solidFill>
                          <a:effectLst/>
                        </a:rPr>
                        <a:t>S No</a:t>
                      </a:r>
                      <a:endParaRPr lang="en-US" sz="1100" dirty="0">
                        <a:solidFill>
                          <a:schemeClr val="tx1"/>
                        </a:solidFill>
                        <a:effectLst/>
                        <a:latin typeface="Cambria"/>
                        <a:ea typeface="Times New Roman"/>
                        <a:cs typeface="Times New Roman"/>
                      </a:endParaRPr>
                    </a:p>
                  </a:txBody>
                  <a:tcPr marL="68574" marR="68574" marT="0" marB="0"/>
                </a:tc>
                <a:tc>
                  <a:txBody>
                    <a:bodyPr/>
                    <a:lstStyle/>
                    <a:p>
                      <a:pPr marL="0" marR="0" algn="just">
                        <a:lnSpc>
                          <a:spcPct val="115000"/>
                        </a:lnSpc>
                        <a:spcBef>
                          <a:spcPts val="0"/>
                        </a:spcBef>
                        <a:spcAft>
                          <a:spcPts val="0"/>
                        </a:spcAft>
                      </a:pPr>
                      <a:r>
                        <a:rPr lang="en-IN" sz="1400">
                          <a:effectLst/>
                        </a:rPr>
                        <a:t>Class of Pensioner</a:t>
                      </a:r>
                      <a:endParaRPr lang="en-US" sz="1100">
                        <a:effectLst/>
                        <a:latin typeface="Cambria"/>
                        <a:ea typeface="Times New Roman"/>
                        <a:cs typeface="Times New Roman"/>
                      </a:endParaRPr>
                    </a:p>
                  </a:txBody>
                  <a:tcPr marL="68574" marR="68574" marT="0" marB="0"/>
                </a:tc>
                <a:tc>
                  <a:txBody>
                    <a:bodyPr/>
                    <a:lstStyle/>
                    <a:p>
                      <a:pPr marL="0" marR="0" algn="l">
                        <a:lnSpc>
                          <a:spcPct val="115000"/>
                        </a:lnSpc>
                        <a:spcBef>
                          <a:spcPts val="0"/>
                        </a:spcBef>
                        <a:spcAft>
                          <a:spcPts val="0"/>
                        </a:spcAft>
                      </a:pPr>
                      <a:r>
                        <a:rPr lang="en-IN" sz="1400" dirty="0" smtClean="0">
                          <a:effectLst/>
                        </a:rPr>
                        <a:t>Number of </a:t>
                      </a:r>
                      <a:r>
                        <a:rPr lang="en-IN" sz="1400" dirty="0">
                          <a:effectLst/>
                        </a:rPr>
                        <a:t>Pensioners</a:t>
                      </a:r>
                      <a:endParaRPr lang="en-US" sz="1100" dirty="0">
                        <a:effectLst/>
                        <a:latin typeface="Cambria"/>
                        <a:ea typeface="Times New Roman"/>
                        <a:cs typeface="Times New Roman"/>
                      </a:endParaRPr>
                    </a:p>
                  </a:txBody>
                  <a:tcPr marL="68574" marR="68574" marT="0" marB="0"/>
                </a:tc>
              </a:tr>
              <a:tr h="362918">
                <a:tc>
                  <a:txBody>
                    <a:bodyPr/>
                    <a:lstStyle/>
                    <a:p>
                      <a:pPr marL="0" marR="0" algn="just">
                        <a:lnSpc>
                          <a:spcPct val="115000"/>
                        </a:lnSpc>
                        <a:spcBef>
                          <a:spcPts val="0"/>
                        </a:spcBef>
                        <a:spcAft>
                          <a:spcPts val="0"/>
                        </a:spcAft>
                      </a:pPr>
                      <a:r>
                        <a:rPr lang="en-IN" sz="1400" dirty="0">
                          <a:solidFill>
                            <a:schemeClr val="tx1"/>
                          </a:solidFill>
                          <a:effectLst/>
                        </a:rPr>
                        <a:t>1.</a:t>
                      </a:r>
                      <a:endParaRPr lang="en-US" sz="1100" dirty="0">
                        <a:solidFill>
                          <a:schemeClr val="tx1"/>
                        </a:solidFill>
                        <a:effectLst/>
                        <a:latin typeface="Cambria"/>
                        <a:ea typeface="Times New Roman"/>
                        <a:cs typeface="Times New Roman"/>
                      </a:endParaRPr>
                    </a:p>
                  </a:txBody>
                  <a:tcPr marL="68574" marR="68574" marT="0" marB="0"/>
                </a:tc>
                <a:tc>
                  <a:txBody>
                    <a:bodyPr/>
                    <a:lstStyle/>
                    <a:p>
                      <a:pPr marL="0" marR="0" algn="just">
                        <a:lnSpc>
                          <a:spcPct val="115000"/>
                        </a:lnSpc>
                        <a:spcBef>
                          <a:spcPts val="0"/>
                        </a:spcBef>
                        <a:spcAft>
                          <a:spcPts val="0"/>
                        </a:spcAft>
                      </a:pPr>
                      <a:r>
                        <a:rPr lang="en-IN" sz="1400" dirty="0">
                          <a:effectLst/>
                        </a:rPr>
                        <a:t>Pension/Family Pension for </a:t>
                      </a:r>
                      <a:r>
                        <a:rPr lang="en-IN" sz="1400" dirty="0" err="1">
                          <a:effectLst/>
                        </a:rPr>
                        <a:t>Govt</a:t>
                      </a:r>
                      <a:r>
                        <a:rPr lang="en-IN" sz="1400" dirty="0">
                          <a:effectLst/>
                        </a:rPr>
                        <a:t> Servant including AIS Officers</a:t>
                      </a:r>
                      <a:endParaRPr lang="en-US" sz="1100" dirty="0">
                        <a:effectLst/>
                        <a:latin typeface="Cambria"/>
                        <a:ea typeface="Times New Roman"/>
                        <a:cs typeface="Times New Roman"/>
                      </a:endParaRPr>
                    </a:p>
                  </a:txBody>
                  <a:tcPr marL="68574" marR="68574" marT="0" marB="0"/>
                </a:tc>
                <a:tc>
                  <a:txBody>
                    <a:bodyPr/>
                    <a:lstStyle/>
                    <a:p>
                      <a:pPr marL="0" marR="0" algn="r">
                        <a:lnSpc>
                          <a:spcPct val="115000"/>
                        </a:lnSpc>
                        <a:spcBef>
                          <a:spcPts val="0"/>
                        </a:spcBef>
                        <a:spcAft>
                          <a:spcPts val="0"/>
                        </a:spcAft>
                      </a:pPr>
                      <a:r>
                        <a:rPr lang="en-IN" sz="1400">
                          <a:effectLst/>
                        </a:rPr>
                        <a:t>1099370</a:t>
                      </a:r>
                      <a:endParaRPr lang="en-US" sz="1100">
                        <a:effectLst/>
                        <a:latin typeface="Cambria"/>
                        <a:ea typeface="Times New Roman"/>
                        <a:cs typeface="Times New Roman"/>
                      </a:endParaRPr>
                    </a:p>
                  </a:txBody>
                  <a:tcPr marL="68574" marR="68574" marT="0" marB="0"/>
                </a:tc>
              </a:tr>
              <a:tr h="322508">
                <a:tc>
                  <a:txBody>
                    <a:bodyPr/>
                    <a:lstStyle/>
                    <a:p>
                      <a:pPr marL="0" marR="0" algn="just">
                        <a:lnSpc>
                          <a:spcPct val="115000"/>
                        </a:lnSpc>
                        <a:spcBef>
                          <a:spcPts val="0"/>
                        </a:spcBef>
                        <a:spcAft>
                          <a:spcPts val="0"/>
                        </a:spcAft>
                      </a:pPr>
                      <a:r>
                        <a:rPr lang="en-IN" sz="1400" dirty="0">
                          <a:solidFill>
                            <a:schemeClr val="tx1"/>
                          </a:solidFill>
                          <a:effectLst/>
                        </a:rPr>
                        <a:t>2</a:t>
                      </a:r>
                      <a:endParaRPr lang="en-US" sz="1100" dirty="0">
                        <a:solidFill>
                          <a:schemeClr val="tx1"/>
                        </a:solidFill>
                        <a:effectLst/>
                        <a:latin typeface="Cambria"/>
                        <a:ea typeface="Times New Roman"/>
                        <a:cs typeface="Times New Roman"/>
                      </a:endParaRPr>
                    </a:p>
                  </a:txBody>
                  <a:tcPr marL="68574" marR="68574" marT="0" marB="0"/>
                </a:tc>
                <a:tc>
                  <a:txBody>
                    <a:bodyPr/>
                    <a:lstStyle/>
                    <a:p>
                      <a:pPr marL="0" marR="0" algn="just">
                        <a:lnSpc>
                          <a:spcPct val="115000"/>
                        </a:lnSpc>
                        <a:spcBef>
                          <a:spcPts val="0"/>
                        </a:spcBef>
                        <a:spcAft>
                          <a:spcPts val="0"/>
                        </a:spcAft>
                      </a:pPr>
                      <a:r>
                        <a:rPr lang="en-IN" sz="1400" dirty="0">
                          <a:effectLst/>
                        </a:rPr>
                        <a:t>Pension/Family Pension to freedom fighters</a:t>
                      </a:r>
                      <a:endParaRPr lang="en-US" sz="1100" dirty="0">
                        <a:effectLst/>
                        <a:latin typeface="Cambria"/>
                        <a:ea typeface="Times New Roman"/>
                        <a:cs typeface="Times New Roman"/>
                      </a:endParaRPr>
                    </a:p>
                  </a:txBody>
                  <a:tcPr marL="68574" marR="68574" marT="0" marB="0"/>
                </a:tc>
                <a:tc>
                  <a:txBody>
                    <a:bodyPr/>
                    <a:lstStyle/>
                    <a:p>
                      <a:pPr marL="0" marR="0" algn="r">
                        <a:lnSpc>
                          <a:spcPct val="115000"/>
                        </a:lnSpc>
                        <a:spcBef>
                          <a:spcPts val="0"/>
                        </a:spcBef>
                        <a:spcAft>
                          <a:spcPts val="0"/>
                        </a:spcAft>
                      </a:pPr>
                      <a:r>
                        <a:rPr lang="en-IN" sz="1400" dirty="0" smtClean="0">
                          <a:effectLst/>
                          <a:latin typeface="+mn-lt"/>
                          <a:ea typeface="+mn-ea"/>
                          <a:cs typeface="+mn-cs"/>
                        </a:rPr>
                        <a:t>36193</a:t>
                      </a:r>
                      <a:endParaRPr lang="en-US" sz="1100" dirty="0">
                        <a:effectLst/>
                        <a:latin typeface="Cambria"/>
                        <a:ea typeface="Times New Roman"/>
                        <a:cs typeface="Times New Roman"/>
                      </a:endParaRPr>
                    </a:p>
                  </a:txBody>
                  <a:tcPr marL="68574" marR="68574" marT="0" marB="0"/>
                </a:tc>
              </a:tr>
              <a:tr h="322508">
                <a:tc>
                  <a:txBody>
                    <a:bodyPr/>
                    <a:lstStyle/>
                    <a:p>
                      <a:pPr marL="0" marR="0" algn="just">
                        <a:lnSpc>
                          <a:spcPct val="115000"/>
                        </a:lnSpc>
                        <a:spcBef>
                          <a:spcPts val="0"/>
                        </a:spcBef>
                        <a:spcAft>
                          <a:spcPts val="0"/>
                        </a:spcAft>
                      </a:pPr>
                      <a:r>
                        <a:rPr lang="en-IN" sz="1400" dirty="0">
                          <a:solidFill>
                            <a:schemeClr val="tx1"/>
                          </a:solidFill>
                          <a:effectLst/>
                        </a:rPr>
                        <a:t>3</a:t>
                      </a:r>
                      <a:endParaRPr lang="en-US" sz="1100" dirty="0">
                        <a:solidFill>
                          <a:schemeClr val="tx1"/>
                        </a:solidFill>
                        <a:effectLst/>
                        <a:latin typeface="Cambria"/>
                        <a:ea typeface="Times New Roman"/>
                        <a:cs typeface="Times New Roman"/>
                      </a:endParaRPr>
                    </a:p>
                  </a:txBody>
                  <a:tcPr marL="68574" marR="68574" marT="0" marB="0"/>
                </a:tc>
                <a:tc>
                  <a:txBody>
                    <a:bodyPr/>
                    <a:lstStyle/>
                    <a:p>
                      <a:pPr marL="0" marR="0" algn="just">
                        <a:lnSpc>
                          <a:spcPct val="115000"/>
                        </a:lnSpc>
                        <a:spcBef>
                          <a:spcPts val="0"/>
                        </a:spcBef>
                        <a:spcAft>
                          <a:spcPts val="0"/>
                        </a:spcAft>
                      </a:pPr>
                      <a:r>
                        <a:rPr lang="en-IN" sz="1400" dirty="0">
                          <a:effectLst/>
                        </a:rPr>
                        <a:t>Pension to Ex Members of Parliament</a:t>
                      </a:r>
                      <a:endParaRPr lang="en-US" sz="1100" dirty="0">
                        <a:effectLst/>
                        <a:latin typeface="Cambria"/>
                        <a:ea typeface="Times New Roman"/>
                        <a:cs typeface="Times New Roman"/>
                      </a:endParaRPr>
                    </a:p>
                  </a:txBody>
                  <a:tcPr marL="68574" marR="68574" marT="0" marB="0"/>
                </a:tc>
                <a:tc>
                  <a:txBody>
                    <a:bodyPr/>
                    <a:lstStyle/>
                    <a:p>
                      <a:pPr marL="0" marR="0" algn="r">
                        <a:lnSpc>
                          <a:spcPct val="115000"/>
                        </a:lnSpc>
                        <a:spcBef>
                          <a:spcPts val="0"/>
                        </a:spcBef>
                        <a:spcAft>
                          <a:spcPts val="0"/>
                        </a:spcAft>
                      </a:pPr>
                      <a:r>
                        <a:rPr lang="en-IN" sz="1400">
                          <a:effectLst/>
                        </a:rPr>
                        <a:t>4599</a:t>
                      </a:r>
                      <a:endParaRPr lang="en-US" sz="1100">
                        <a:effectLst/>
                        <a:latin typeface="Cambria"/>
                        <a:ea typeface="Times New Roman"/>
                        <a:cs typeface="Times New Roman"/>
                      </a:endParaRPr>
                    </a:p>
                  </a:txBody>
                  <a:tcPr marL="68574" marR="68574" marT="0" marB="0"/>
                </a:tc>
              </a:tr>
              <a:tr h="322508">
                <a:tc>
                  <a:txBody>
                    <a:bodyPr/>
                    <a:lstStyle/>
                    <a:p>
                      <a:pPr marL="0" marR="0" algn="just">
                        <a:lnSpc>
                          <a:spcPct val="115000"/>
                        </a:lnSpc>
                        <a:spcBef>
                          <a:spcPts val="0"/>
                        </a:spcBef>
                        <a:spcAft>
                          <a:spcPts val="0"/>
                        </a:spcAft>
                      </a:pPr>
                      <a:r>
                        <a:rPr lang="en-IN" sz="1400" dirty="0">
                          <a:solidFill>
                            <a:schemeClr val="tx1"/>
                          </a:solidFill>
                          <a:effectLst/>
                        </a:rPr>
                        <a:t>4</a:t>
                      </a:r>
                      <a:endParaRPr lang="en-US" sz="1100" dirty="0">
                        <a:solidFill>
                          <a:schemeClr val="tx1"/>
                        </a:solidFill>
                        <a:effectLst/>
                        <a:latin typeface="Cambria"/>
                        <a:ea typeface="Times New Roman"/>
                        <a:cs typeface="Times New Roman"/>
                      </a:endParaRPr>
                    </a:p>
                  </a:txBody>
                  <a:tcPr marL="68574" marR="68574" marT="0" marB="0"/>
                </a:tc>
                <a:tc>
                  <a:txBody>
                    <a:bodyPr/>
                    <a:lstStyle/>
                    <a:p>
                      <a:pPr marL="0" marR="0" algn="just">
                        <a:lnSpc>
                          <a:spcPct val="115000"/>
                        </a:lnSpc>
                        <a:spcBef>
                          <a:spcPts val="0"/>
                        </a:spcBef>
                        <a:spcAft>
                          <a:spcPts val="0"/>
                        </a:spcAft>
                      </a:pPr>
                      <a:r>
                        <a:rPr lang="en-IN" sz="1400" dirty="0">
                          <a:effectLst/>
                        </a:rPr>
                        <a:t>Pension for Supreme Court Judges</a:t>
                      </a:r>
                      <a:endParaRPr lang="en-US" sz="1100" dirty="0">
                        <a:effectLst/>
                        <a:latin typeface="Cambria"/>
                        <a:ea typeface="Times New Roman"/>
                        <a:cs typeface="Times New Roman"/>
                      </a:endParaRPr>
                    </a:p>
                  </a:txBody>
                  <a:tcPr marL="68574" marR="68574" marT="0" marB="0"/>
                </a:tc>
                <a:tc>
                  <a:txBody>
                    <a:bodyPr/>
                    <a:lstStyle/>
                    <a:p>
                      <a:pPr marL="0" marR="0" algn="r">
                        <a:lnSpc>
                          <a:spcPct val="115000"/>
                        </a:lnSpc>
                        <a:spcBef>
                          <a:spcPts val="0"/>
                        </a:spcBef>
                        <a:spcAft>
                          <a:spcPts val="0"/>
                        </a:spcAft>
                      </a:pPr>
                      <a:r>
                        <a:rPr lang="en-IN" sz="1400">
                          <a:effectLst/>
                        </a:rPr>
                        <a:t>40</a:t>
                      </a:r>
                      <a:endParaRPr lang="en-US" sz="1100">
                        <a:effectLst/>
                        <a:latin typeface="Cambria"/>
                        <a:ea typeface="Times New Roman"/>
                        <a:cs typeface="Times New Roman"/>
                      </a:endParaRPr>
                    </a:p>
                  </a:txBody>
                  <a:tcPr marL="68574" marR="68574" marT="0" marB="0"/>
                </a:tc>
              </a:tr>
              <a:tr h="322508">
                <a:tc>
                  <a:txBody>
                    <a:bodyPr/>
                    <a:lstStyle/>
                    <a:p>
                      <a:pPr marL="0" marR="0" algn="just">
                        <a:lnSpc>
                          <a:spcPct val="115000"/>
                        </a:lnSpc>
                        <a:spcBef>
                          <a:spcPts val="0"/>
                        </a:spcBef>
                        <a:spcAft>
                          <a:spcPts val="0"/>
                        </a:spcAft>
                      </a:pPr>
                      <a:r>
                        <a:rPr lang="en-IN" sz="1400" dirty="0">
                          <a:solidFill>
                            <a:schemeClr val="tx1"/>
                          </a:solidFill>
                          <a:effectLst/>
                        </a:rPr>
                        <a:t>5</a:t>
                      </a:r>
                      <a:endParaRPr lang="en-US" sz="1100" dirty="0">
                        <a:solidFill>
                          <a:schemeClr val="tx1"/>
                        </a:solidFill>
                        <a:effectLst/>
                        <a:latin typeface="Cambria"/>
                        <a:ea typeface="Times New Roman"/>
                        <a:cs typeface="Times New Roman"/>
                      </a:endParaRPr>
                    </a:p>
                  </a:txBody>
                  <a:tcPr marL="68574" marR="68574" marT="0" marB="0"/>
                </a:tc>
                <a:tc>
                  <a:txBody>
                    <a:bodyPr/>
                    <a:lstStyle/>
                    <a:p>
                      <a:pPr marL="0" marR="0" algn="just">
                        <a:lnSpc>
                          <a:spcPct val="115000"/>
                        </a:lnSpc>
                        <a:spcBef>
                          <a:spcPts val="0"/>
                        </a:spcBef>
                        <a:spcAft>
                          <a:spcPts val="0"/>
                        </a:spcAft>
                      </a:pPr>
                      <a:r>
                        <a:rPr lang="en-IN" sz="1400">
                          <a:effectLst/>
                        </a:rPr>
                        <a:t> Family Pension for Supreme Court Judges</a:t>
                      </a:r>
                      <a:endParaRPr lang="en-US" sz="1100">
                        <a:effectLst/>
                        <a:latin typeface="Cambria"/>
                        <a:ea typeface="Times New Roman"/>
                        <a:cs typeface="Times New Roman"/>
                      </a:endParaRPr>
                    </a:p>
                  </a:txBody>
                  <a:tcPr marL="68574" marR="68574" marT="0" marB="0"/>
                </a:tc>
                <a:tc>
                  <a:txBody>
                    <a:bodyPr/>
                    <a:lstStyle/>
                    <a:p>
                      <a:pPr marL="0" marR="0" algn="r">
                        <a:lnSpc>
                          <a:spcPct val="115000"/>
                        </a:lnSpc>
                        <a:spcBef>
                          <a:spcPts val="0"/>
                        </a:spcBef>
                        <a:spcAft>
                          <a:spcPts val="0"/>
                        </a:spcAft>
                      </a:pPr>
                      <a:r>
                        <a:rPr lang="en-IN" sz="1400">
                          <a:effectLst/>
                        </a:rPr>
                        <a:t>1997</a:t>
                      </a:r>
                      <a:endParaRPr lang="en-US" sz="1100">
                        <a:effectLst/>
                        <a:latin typeface="Cambria"/>
                        <a:ea typeface="Times New Roman"/>
                        <a:cs typeface="Times New Roman"/>
                      </a:endParaRPr>
                    </a:p>
                  </a:txBody>
                  <a:tcPr marL="68574" marR="68574" marT="0" marB="0"/>
                </a:tc>
              </a:tr>
              <a:tr h="322508">
                <a:tc>
                  <a:txBody>
                    <a:bodyPr/>
                    <a:lstStyle/>
                    <a:p>
                      <a:pPr marL="0" marR="0" algn="just">
                        <a:lnSpc>
                          <a:spcPct val="115000"/>
                        </a:lnSpc>
                        <a:spcBef>
                          <a:spcPts val="0"/>
                        </a:spcBef>
                        <a:spcAft>
                          <a:spcPts val="0"/>
                        </a:spcAft>
                      </a:pPr>
                      <a:r>
                        <a:rPr lang="en-IN" sz="1400" dirty="0">
                          <a:solidFill>
                            <a:schemeClr val="tx1"/>
                          </a:solidFill>
                          <a:effectLst/>
                        </a:rPr>
                        <a:t>6</a:t>
                      </a:r>
                      <a:endParaRPr lang="en-US" sz="1100" dirty="0">
                        <a:solidFill>
                          <a:schemeClr val="tx1"/>
                        </a:solidFill>
                        <a:effectLst/>
                        <a:latin typeface="Cambria"/>
                        <a:ea typeface="Times New Roman"/>
                        <a:cs typeface="Times New Roman"/>
                      </a:endParaRPr>
                    </a:p>
                  </a:txBody>
                  <a:tcPr marL="68574" marR="68574" marT="0" marB="0"/>
                </a:tc>
                <a:tc>
                  <a:txBody>
                    <a:bodyPr/>
                    <a:lstStyle/>
                    <a:p>
                      <a:pPr marL="0" marR="0" algn="just">
                        <a:lnSpc>
                          <a:spcPct val="115000"/>
                        </a:lnSpc>
                        <a:spcBef>
                          <a:spcPts val="0"/>
                        </a:spcBef>
                        <a:spcAft>
                          <a:spcPts val="0"/>
                        </a:spcAft>
                      </a:pPr>
                      <a:r>
                        <a:rPr lang="en-IN" sz="1400" dirty="0">
                          <a:effectLst/>
                        </a:rPr>
                        <a:t>Pension/Family Pension for High Court Judges</a:t>
                      </a:r>
                      <a:endParaRPr lang="en-US" sz="1100" dirty="0">
                        <a:effectLst/>
                        <a:latin typeface="Cambria"/>
                        <a:ea typeface="Times New Roman"/>
                        <a:cs typeface="Times New Roman"/>
                      </a:endParaRPr>
                    </a:p>
                  </a:txBody>
                  <a:tcPr marL="68574" marR="68574" marT="0" marB="0"/>
                </a:tc>
                <a:tc>
                  <a:txBody>
                    <a:bodyPr/>
                    <a:lstStyle/>
                    <a:p>
                      <a:pPr marL="0" marR="0" algn="r">
                        <a:lnSpc>
                          <a:spcPct val="115000"/>
                        </a:lnSpc>
                        <a:spcBef>
                          <a:spcPts val="0"/>
                        </a:spcBef>
                        <a:spcAft>
                          <a:spcPts val="0"/>
                        </a:spcAft>
                      </a:pPr>
                      <a:r>
                        <a:rPr lang="en-IN" sz="1400">
                          <a:effectLst/>
                        </a:rPr>
                        <a:t>1158</a:t>
                      </a:r>
                      <a:endParaRPr lang="en-US" sz="1100">
                        <a:effectLst/>
                        <a:latin typeface="Cambria"/>
                        <a:ea typeface="Times New Roman"/>
                        <a:cs typeface="Times New Roman"/>
                      </a:endParaRPr>
                    </a:p>
                  </a:txBody>
                  <a:tcPr marL="68574" marR="68574" marT="0" marB="0"/>
                </a:tc>
              </a:tr>
              <a:tr h="322508">
                <a:tc>
                  <a:txBody>
                    <a:bodyPr/>
                    <a:lstStyle/>
                    <a:p>
                      <a:pPr marL="0" marR="0" algn="just">
                        <a:lnSpc>
                          <a:spcPct val="115000"/>
                        </a:lnSpc>
                        <a:spcBef>
                          <a:spcPts val="0"/>
                        </a:spcBef>
                        <a:spcAft>
                          <a:spcPts val="0"/>
                        </a:spcAft>
                      </a:pPr>
                      <a:r>
                        <a:rPr lang="en-IN" sz="1400" dirty="0">
                          <a:solidFill>
                            <a:schemeClr val="tx1"/>
                          </a:solidFill>
                          <a:effectLst/>
                        </a:rPr>
                        <a:t>7</a:t>
                      </a:r>
                      <a:endParaRPr lang="en-US" sz="1100" dirty="0">
                        <a:solidFill>
                          <a:schemeClr val="tx1"/>
                        </a:solidFill>
                        <a:effectLst/>
                        <a:latin typeface="Cambria"/>
                        <a:ea typeface="Times New Roman"/>
                        <a:cs typeface="Times New Roman"/>
                      </a:endParaRPr>
                    </a:p>
                  </a:txBody>
                  <a:tcPr marL="68574" marR="68574" marT="0" marB="0"/>
                </a:tc>
                <a:tc>
                  <a:txBody>
                    <a:bodyPr/>
                    <a:lstStyle/>
                    <a:p>
                      <a:pPr marL="0" marR="0" algn="just">
                        <a:lnSpc>
                          <a:spcPct val="115000"/>
                        </a:lnSpc>
                        <a:spcBef>
                          <a:spcPts val="0"/>
                        </a:spcBef>
                        <a:spcAft>
                          <a:spcPts val="0"/>
                        </a:spcAft>
                      </a:pPr>
                      <a:r>
                        <a:rPr lang="en-IN" sz="1400">
                          <a:effectLst/>
                        </a:rPr>
                        <a:t>Ex/Deceased Presidents/Vice -Presidents</a:t>
                      </a:r>
                      <a:endParaRPr lang="en-US" sz="1100">
                        <a:effectLst/>
                        <a:latin typeface="Cambria"/>
                        <a:ea typeface="Times New Roman"/>
                        <a:cs typeface="Times New Roman"/>
                      </a:endParaRPr>
                    </a:p>
                  </a:txBody>
                  <a:tcPr marL="68574" marR="68574" marT="0" marB="0"/>
                </a:tc>
                <a:tc>
                  <a:txBody>
                    <a:bodyPr/>
                    <a:lstStyle/>
                    <a:p>
                      <a:pPr marL="0" marR="0" algn="r">
                        <a:lnSpc>
                          <a:spcPct val="115000"/>
                        </a:lnSpc>
                        <a:spcBef>
                          <a:spcPts val="0"/>
                        </a:spcBef>
                        <a:spcAft>
                          <a:spcPts val="0"/>
                        </a:spcAft>
                      </a:pPr>
                      <a:r>
                        <a:rPr lang="en-IN" sz="1400">
                          <a:effectLst/>
                        </a:rPr>
                        <a:t>11</a:t>
                      </a:r>
                      <a:endParaRPr lang="en-US" sz="1100">
                        <a:effectLst/>
                        <a:latin typeface="Cambria"/>
                        <a:ea typeface="Times New Roman"/>
                        <a:cs typeface="Times New Roman"/>
                      </a:endParaRPr>
                    </a:p>
                  </a:txBody>
                  <a:tcPr marL="68574" marR="68574" marT="0" marB="0"/>
                </a:tc>
              </a:tr>
              <a:tr h="322508">
                <a:tc>
                  <a:txBody>
                    <a:bodyPr/>
                    <a:lstStyle/>
                    <a:p>
                      <a:pPr marL="0" marR="0" algn="just">
                        <a:lnSpc>
                          <a:spcPct val="115000"/>
                        </a:lnSpc>
                        <a:spcBef>
                          <a:spcPts val="0"/>
                        </a:spcBef>
                        <a:spcAft>
                          <a:spcPts val="0"/>
                        </a:spcAft>
                      </a:pPr>
                      <a:r>
                        <a:rPr lang="en-IN" sz="1400" dirty="0">
                          <a:solidFill>
                            <a:schemeClr val="tx1"/>
                          </a:solidFill>
                          <a:effectLst/>
                        </a:rPr>
                        <a:t> </a:t>
                      </a:r>
                      <a:endParaRPr lang="en-US" sz="1100" dirty="0">
                        <a:solidFill>
                          <a:schemeClr val="tx1"/>
                        </a:solidFill>
                        <a:effectLst/>
                        <a:latin typeface="Cambria"/>
                        <a:ea typeface="Times New Roman"/>
                        <a:cs typeface="Times New Roman"/>
                      </a:endParaRPr>
                    </a:p>
                  </a:txBody>
                  <a:tcPr marL="68574" marR="68574" marT="0" marB="0"/>
                </a:tc>
                <a:tc>
                  <a:txBody>
                    <a:bodyPr/>
                    <a:lstStyle/>
                    <a:p>
                      <a:pPr marL="0" marR="0" algn="just">
                        <a:lnSpc>
                          <a:spcPct val="115000"/>
                        </a:lnSpc>
                        <a:spcBef>
                          <a:spcPts val="0"/>
                        </a:spcBef>
                        <a:spcAft>
                          <a:spcPts val="0"/>
                        </a:spcAft>
                      </a:pPr>
                      <a:r>
                        <a:rPr lang="en-IN" sz="1400">
                          <a:effectLst/>
                        </a:rPr>
                        <a:t>Total number in Data Base</a:t>
                      </a:r>
                      <a:endParaRPr lang="en-US" sz="1100">
                        <a:effectLst/>
                        <a:latin typeface="Cambria"/>
                        <a:ea typeface="Times New Roman"/>
                        <a:cs typeface="Times New Roman"/>
                      </a:endParaRPr>
                    </a:p>
                  </a:txBody>
                  <a:tcPr marL="68574" marR="68574" marT="0" marB="0"/>
                </a:tc>
                <a:tc>
                  <a:txBody>
                    <a:bodyPr/>
                    <a:lstStyle/>
                    <a:p>
                      <a:pPr marL="0" marR="0" algn="r">
                        <a:lnSpc>
                          <a:spcPct val="115000"/>
                        </a:lnSpc>
                        <a:spcBef>
                          <a:spcPts val="0"/>
                        </a:spcBef>
                        <a:spcAft>
                          <a:spcPts val="0"/>
                        </a:spcAft>
                      </a:pPr>
                      <a:r>
                        <a:rPr lang="en-IN" sz="1400" dirty="0" smtClean="0">
                          <a:effectLst/>
                        </a:rPr>
                        <a:t>1143368</a:t>
                      </a:r>
                      <a:endParaRPr lang="en-US" sz="1100" dirty="0">
                        <a:effectLst/>
                        <a:latin typeface="Cambria"/>
                        <a:ea typeface="Times New Roman"/>
                        <a:cs typeface="Times New Roman"/>
                      </a:endParaRPr>
                    </a:p>
                  </a:txBody>
                  <a:tcPr marL="68574" marR="68574" marT="0" marB="0"/>
                </a:tc>
              </a:tr>
            </a:tbl>
          </a:graphicData>
        </a:graphic>
      </p:graphicFrame>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smtClean="0"/>
              <a:t>Non Submission of Compliance Report of audit</a:t>
            </a:r>
            <a:endParaRPr lang="en-US" sz="2800" b="1" dirty="0"/>
          </a:p>
        </p:txBody>
      </p:sp>
      <p:sp>
        <p:nvSpPr>
          <p:cNvPr id="3" name="Content Placeholder 2"/>
          <p:cNvSpPr>
            <a:spLocks noGrp="1"/>
          </p:cNvSpPr>
          <p:nvPr>
            <p:ph idx="1"/>
          </p:nvPr>
        </p:nvSpPr>
        <p:spPr>
          <a:xfrm>
            <a:off x="457200" y="914400"/>
            <a:ext cx="8229600" cy="5211763"/>
          </a:xfrm>
        </p:spPr>
        <p:txBody>
          <a:bodyPr/>
          <a:lstStyle/>
          <a:p>
            <a:pPr algn="just">
              <a:buFont typeface="Wingdings" pitchFamily="2" charset="2"/>
              <a:buChar char="v"/>
            </a:pPr>
            <a:r>
              <a:rPr lang="en-US" dirty="0" smtClean="0"/>
              <a:t>The total numbers of audit paras outstanding at the end of financial year 2014-15 were 621. In seven months of current financial year 2015-16, total numbers of 62 audit paras are settled .</a:t>
            </a:r>
          </a:p>
          <a:p>
            <a:pPr algn="just">
              <a:buFont typeface="Wingdings" pitchFamily="2" charset="2"/>
              <a:buChar char="v"/>
            </a:pPr>
            <a:r>
              <a:rPr lang="en-US" dirty="0" smtClean="0"/>
              <a:t>paras settled in 2014-15 are 11 and 2013-14 Nil.</a:t>
            </a:r>
          </a:p>
          <a:p>
            <a:pPr algn="just">
              <a:buFont typeface="Wingdings" pitchFamily="2" charset="2"/>
              <a:buChar char="v"/>
            </a:pPr>
            <a:r>
              <a:rPr lang="en-US" dirty="0" smtClean="0"/>
              <a:t>Slow progress is due to non submission of compliance report by the CPPCs. In 2015-16 only 3 CPPCs have submitted their compliance reports.</a:t>
            </a:r>
            <a:endParaRPr lang="en-US" dirty="0"/>
          </a:p>
        </p:txBody>
      </p:sp>
      <p:sp>
        <p:nvSpPr>
          <p:cNvPr id="4" name="Slide Number Placeholder 3"/>
          <p:cNvSpPr>
            <a:spLocks noGrp="1"/>
          </p:cNvSpPr>
          <p:nvPr>
            <p:ph type="sldNum" sz="quarter" idx="12"/>
          </p:nvPr>
        </p:nvSpPr>
        <p:spPr/>
        <p:txBody>
          <a:bodyPr/>
          <a:lstStyle/>
          <a:p>
            <a:fld id="{6ECA362A-9066-4FB8-BF7D-D2F5BD5AB25B}" type="slidenum">
              <a:rPr lang="es-ES" smtClean="0"/>
              <a:pPr/>
              <a:t>100</a:t>
            </a:fld>
            <a:endParaRPr lang="es-ES"/>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ECA362A-9066-4FB8-BF7D-D2F5BD5AB25B}" type="slidenum">
              <a:rPr lang="es-ES" smtClean="0"/>
              <a:pPr/>
              <a:t>101</a:t>
            </a:fld>
            <a:endParaRPr lang="es-ES"/>
          </a:p>
        </p:txBody>
      </p:sp>
      <p:sp>
        <p:nvSpPr>
          <p:cNvPr id="3" name="Content Placeholder 2"/>
          <p:cNvSpPr>
            <a:spLocks noGrp="1"/>
          </p:cNvSpPr>
          <p:nvPr>
            <p:ph idx="4294967295"/>
          </p:nvPr>
        </p:nvSpPr>
        <p:spPr>
          <a:xfrm>
            <a:off x="0" y="1066800"/>
            <a:ext cx="8229600" cy="5059363"/>
          </a:xfrm>
        </p:spPr>
        <p:txBody>
          <a:bodyPr/>
          <a:lstStyle/>
          <a:p>
            <a:endParaRPr lang="en-US" b="1" dirty="0" smtClean="0"/>
          </a:p>
          <a:p>
            <a:pPr marL="0" indent="0">
              <a:buNone/>
            </a:pPr>
            <a:endParaRPr lang="en-US" b="1" dirty="0" smtClean="0"/>
          </a:p>
          <a:p>
            <a:pPr marL="0" indent="0" algn="ctr">
              <a:buNone/>
            </a:pPr>
            <a:r>
              <a:rPr lang="en-US" b="1" i="1" dirty="0"/>
              <a:t> </a:t>
            </a:r>
            <a:r>
              <a:rPr lang="en-US" b="1" i="1" dirty="0" smtClean="0"/>
              <a:t>     </a:t>
            </a:r>
            <a:r>
              <a:rPr lang="en-US" sz="5400" b="1" i="1" dirty="0" smtClean="0"/>
              <a:t>Irregularities </a:t>
            </a:r>
          </a:p>
          <a:p>
            <a:pPr marL="0" indent="0" algn="ctr">
              <a:buNone/>
            </a:pPr>
            <a:r>
              <a:rPr lang="en-US" sz="5400" b="1" i="1" dirty="0" smtClean="0"/>
              <a:t>in </a:t>
            </a:r>
          </a:p>
          <a:p>
            <a:pPr marL="0" indent="0" algn="ctr">
              <a:buNone/>
            </a:pPr>
            <a:r>
              <a:rPr lang="en-US" sz="5400" b="1" i="1" dirty="0" smtClean="0"/>
              <a:t>Pension </a:t>
            </a:r>
            <a:r>
              <a:rPr lang="en-US" sz="5400" b="1" i="1" dirty="0"/>
              <a:t>Payment</a:t>
            </a:r>
            <a:endParaRPr lang="en-US" sz="5400" i="1"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Irregularities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Financial Irregularities</a:t>
            </a:r>
          </a:p>
          <a:p>
            <a:pPr marL="514350" indent="-514350">
              <a:buNone/>
            </a:pPr>
            <a:r>
              <a:rPr lang="en-US" dirty="0"/>
              <a:t> </a:t>
            </a:r>
            <a:r>
              <a:rPr lang="en-US" dirty="0" smtClean="0"/>
              <a:t>     (a) Excess Payments,</a:t>
            </a:r>
          </a:p>
          <a:p>
            <a:pPr marL="514350" indent="-514350">
              <a:buNone/>
            </a:pPr>
            <a:r>
              <a:rPr lang="en-US" dirty="0"/>
              <a:t> </a:t>
            </a:r>
            <a:r>
              <a:rPr lang="en-US" dirty="0" smtClean="0"/>
              <a:t>     (b) Less Payments,</a:t>
            </a:r>
          </a:p>
          <a:p>
            <a:pPr marL="514350" indent="-514350">
              <a:buNone/>
            </a:pPr>
            <a:r>
              <a:rPr lang="en-US" dirty="0"/>
              <a:t> </a:t>
            </a:r>
            <a:r>
              <a:rPr lang="en-US" dirty="0" smtClean="0"/>
              <a:t>     (c)  Unauthorized Payments </a:t>
            </a:r>
          </a:p>
          <a:p>
            <a:pPr marL="514350" indent="-514350">
              <a:buAutoNum type="arabicPeriod" startAt="2"/>
            </a:pPr>
            <a:r>
              <a:rPr lang="en-US" dirty="0" smtClean="0"/>
              <a:t>Procedural Irregularities</a:t>
            </a:r>
          </a:p>
          <a:p>
            <a:pPr marL="514350" indent="-514350">
              <a:buAutoNum type="arabicPeriod" startAt="2"/>
            </a:pPr>
            <a:r>
              <a:rPr lang="en-US" dirty="0" smtClean="0"/>
              <a:t>System Related Irregularities</a:t>
            </a:r>
            <a:endParaRPr lang="en-US" dirty="0"/>
          </a:p>
        </p:txBody>
      </p:sp>
    </p:spTree>
    <p:extLst>
      <p:ext uri="{BB962C8B-B14F-4D97-AF65-F5344CB8AC3E}">
        <p14:creationId xmlns:p14="http://schemas.microsoft.com/office/powerpoint/2010/main" xmlns="" val="3551159611"/>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2800" dirty="0" smtClean="0"/>
              <a:t>Financial Irregularities</a:t>
            </a:r>
            <a:endParaRPr lang="en-US" sz="2800" dirty="0"/>
          </a:p>
        </p:txBody>
      </p:sp>
      <p:sp>
        <p:nvSpPr>
          <p:cNvPr id="3" name="Content Placeholder 2"/>
          <p:cNvSpPr>
            <a:spLocks noGrp="1"/>
          </p:cNvSpPr>
          <p:nvPr>
            <p:ph idx="1"/>
          </p:nvPr>
        </p:nvSpPr>
        <p:spPr>
          <a:xfrm>
            <a:off x="457200" y="1447800"/>
            <a:ext cx="8229600" cy="4678363"/>
          </a:xfrm>
        </p:spPr>
        <p:txBody>
          <a:bodyPr>
            <a:normAutofit fontScale="70000" lnSpcReduction="20000"/>
          </a:bodyPr>
          <a:lstStyle/>
          <a:p>
            <a:pPr marL="514350" indent="-514350">
              <a:buNone/>
            </a:pPr>
            <a:r>
              <a:rPr lang="en-US" dirty="0" smtClean="0"/>
              <a:t>1.   Excess Payments of </a:t>
            </a:r>
            <a:r>
              <a:rPr lang="en-US" dirty="0"/>
              <a:t> </a:t>
            </a:r>
            <a:r>
              <a:rPr lang="en-US" dirty="0" smtClean="0"/>
              <a:t>Pension due to-</a:t>
            </a:r>
          </a:p>
          <a:p>
            <a:pPr marL="514350" indent="-514350">
              <a:buNone/>
            </a:pPr>
            <a:r>
              <a:rPr lang="en-US" dirty="0" smtClean="0"/>
              <a:t>      (a) non-deduction of commutation</a:t>
            </a:r>
          </a:p>
          <a:p>
            <a:pPr marL="514350" indent="-514350">
              <a:buNone/>
            </a:pPr>
            <a:r>
              <a:rPr lang="en-US" dirty="0"/>
              <a:t> </a:t>
            </a:r>
            <a:r>
              <a:rPr lang="en-US" dirty="0" smtClean="0"/>
              <a:t>     (b) on account of additional payment</a:t>
            </a:r>
          </a:p>
          <a:p>
            <a:pPr marL="514350" indent="-514350">
              <a:buNone/>
            </a:pPr>
            <a:r>
              <a:rPr lang="en-US" dirty="0"/>
              <a:t> </a:t>
            </a:r>
            <a:r>
              <a:rPr lang="en-US" dirty="0" smtClean="0"/>
              <a:t>           (</a:t>
            </a:r>
            <a:r>
              <a:rPr lang="en-US" dirty="0" err="1" smtClean="0"/>
              <a:t>i</a:t>
            </a:r>
            <a:r>
              <a:rPr lang="en-US" dirty="0" smtClean="0"/>
              <a:t>)  payment to non-eligible pensioners</a:t>
            </a:r>
          </a:p>
          <a:p>
            <a:pPr marL="514350" indent="-514350">
              <a:buNone/>
            </a:pPr>
            <a:r>
              <a:rPr lang="en-US" dirty="0"/>
              <a:t> </a:t>
            </a:r>
            <a:r>
              <a:rPr lang="en-US" dirty="0" smtClean="0"/>
              <a:t>           (ii) payment at higher rate than eligible</a:t>
            </a:r>
          </a:p>
          <a:p>
            <a:pPr marL="514350" indent="-514350">
              <a:buNone/>
            </a:pPr>
            <a:r>
              <a:rPr lang="en-US" dirty="0"/>
              <a:t> </a:t>
            </a:r>
            <a:r>
              <a:rPr lang="en-US" dirty="0" smtClean="0"/>
              <a:t>     (c)  payment of excess DR</a:t>
            </a:r>
          </a:p>
          <a:p>
            <a:pPr marL="514350" indent="-514350">
              <a:buNone/>
            </a:pPr>
            <a:r>
              <a:rPr lang="en-US" dirty="0"/>
              <a:t> </a:t>
            </a:r>
            <a:r>
              <a:rPr lang="en-US" dirty="0" smtClean="0"/>
              <a:t>     (d)  payment of Enhanced Family Pension        </a:t>
            </a:r>
          </a:p>
          <a:p>
            <a:pPr marL="514350" indent="-514350">
              <a:buNone/>
            </a:pPr>
            <a:r>
              <a:rPr lang="en-US" dirty="0"/>
              <a:t> </a:t>
            </a:r>
            <a:r>
              <a:rPr lang="en-US" dirty="0" smtClean="0"/>
              <a:t>            (EFP)  than Normal Family Pension (NFP)</a:t>
            </a:r>
          </a:p>
          <a:p>
            <a:pPr marL="514350" indent="-514350">
              <a:buNone/>
            </a:pPr>
            <a:r>
              <a:rPr lang="en-US" dirty="0"/>
              <a:t> </a:t>
            </a:r>
            <a:r>
              <a:rPr lang="en-US" dirty="0" smtClean="0"/>
              <a:t>     (e)  excess payment of </a:t>
            </a:r>
            <a:r>
              <a:rPr lang="en-US" dirty="0" err="1" smtClean="0"/>
              <a:t>BP+Addl+DR</a:t>
            </a:r>
            <a:endParaRPr lang="en-US" dirty="0" smtClean="0"/>
          </a:p>
          <a:p>
            <a:pPr marL="514350" indent="-514350">
              <a:buNone/>
            </a:pPr>
            <a:r>
              <a:rPr lang="en-US" dirty="0"/>
              <a:t> </a:t>
            </a:r>
            <a:r>
              <a:rPr lang="en-US" dirty="0" smtClean="0"/>
              <a:t>     (f)   wrong fixation of pension </a:t>
            </a:r>
          </a:p>
          <a:p>
            <a:pPr marL="514350" indent="-514350">
              <a:buNone/>
            </a:pPr>
            <a:r>
              <a:rPr lang="en-US" dirty="0" smtClean="0"/>
              <a:t>      (g)  payment of additional / DR to </a:t>
            </a:r>
            <a:r>
              <a:rPr lang="en-US" dirty="0" err="1" smtClean="0"/>
              <a:t>Hon’ble</a:t>
            </a:r>
            <a:r>
              <a:rPr lang="en-US" dirty="0" smtClean="0"/>
              <a:t> MPs</a:t>
            </a:r>
          </a:p>
          <a:p>
            <a:pPr marL="514350" indent="-514350">
              <a:buNone/>
            </a:pPr>
            <a:r>
              <a:rPr lang="en-US" dirty="0"/>
              <a:t> </a:t>
            </a:r>
            <a:r>
              <a:rPr lang="en-US" dirty="0" smtClean="0"/>
              <a:t>     (h)  excess medical allowance</a:t>
            </a:r>
          </a:p>
          <a:p>
            <a:pPr marL="514350" indent="-514350">
              <a:buNone/>
            </a:pPr>
            <a:r>
              <a:rPr lang="en-US" dirty="0" smtClean="0"/>
              <a:t>      </a:t>
            </a:r>
          </a:p>
          <a:p>
            <a:pPr marL="514350" indent="-514350">
              <a:buNone/>
            </a:pPr>
            <a:endParaRPr lang="en-US" dirty="0"/>
          </a:p>
          <a:p>
            <a:pPr marL="514350" indent="-514350">
              <a:buNone/>
            </a:pPr>
            <a:endParaRPr lang="en-US" dirty="0"/>
          </a:p>
        </p:txBody>
      </p:sp>
    </p:spTree>
    <p:extLst>
      <p:ext uri="{BB962C8B-B14F-4D97-AF65-F5344CB8AC3E}">
        <p14:creationId xmlns:p14="http://schemas.microsoft.com/office/powerpoint/2010/main" xmlns="" val="385618681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2800" b="1" dirty="0" smtClean="0"/>
              <a:t>Financial Irregularities</a:t>
            </a:r>
            <a:endParaRPr lang="en-US" sz="2800" b="1" dirty="0"/>
          </a:p>
        </p:txBody>
      </p:sp>
      <p:sp>
        <p:nvSpPr>
          <p:cNvPr id="3" name="Content Placeholder 2"/>
          <p:cNvSpPr>
            <a:spLocks noGrp="1"/>
          </p:cNvSpPr>
          <p:nvPr>
            <p:ph idx="1"/>
          </p:nvPr>
        </p:nvSpPr>
        <p:spPr>
          <a:xfrm>
            <a:off x="457200" y="1447800"/>
            <a:ext cx="8229600" cy="4678363"/>
          </a:xfrm>
        </p:spPr>
        <p:txBody>
          <a:bodyPr>
            <a:normAutofit fontScale="77500" lnSpcReduction="20000"/>
          </a:bodyPr>
          <a:lstStyle/>
          <a:p>
            <a:pPr marL="514350" indent="-514350">
              <a:buNone/>
            </a:pPr>
            <a:r>
              <a:rPr lang="en-US" dirty="0" smtClean="0"/>
              <a:t>1.   Less Payments of pension due to-</a:t>
            </a:r>
          </a:p>
          <a:p>
            <a:pPr marL="514350" indent="-514350">
              <a:buNone/>
            </a:pPr>
            <a:r>
              <a:rPr lang="en-US" dirty="0" smtClean="0"/>
              <a:t>      (a)Due to wrong classification of pensioners</a:t>
            </a:r>
          </a:p>
          <a:p>
            <a:pPr marL="514350" indent="-514350">
              <a:buNone/>
            </a:pPr>
            <a:r>
              <a:rPr lang="en-US" dirty="0" smtClean="0"/>
              <a:t>      (b)Excess deduction of commuted amount</a:t>
            </a:r>
          </a:p>
          <a:p>
            <a:pPr marL="514350" indent="-514350">
              <a:buNone/>
            </a:pPr>
            <a:r>
              <a:rPr lang="en-US" dirty="0" smtClean="0"/>
              <a:t>      (c) Less Dearness Allowance</a:t>
            </a:r>
          </a:p>
          <a:p>
            <a:pPr marL="514350" indent="-514350">
              <a:buNone/>
            </a:pPr>
            <a:r>
              <a:rPr lang="en-US" dirty="0" smtClean="0"/>
              <a:t>      (d) Non-restoration of commuted portion of Pension</a:t>
            </a:r>
          </a:p>
          <a:p>
            <a:pPr marL="514350" indent="-514350">
              <a:buNone/>
            </a:pPr>
            <a:r>
              <a:rPr lang="en-US" dirty="0" smtClean="0"/>
              <a:t>      (e) Additional Pension due but not granted</a:t>
            </a:r>
          </a:p>
          <a:p>
            <a:pPr marL="514350" indent="-514350">
              <a:buNone/>
            </a:pPr>
            <a:r>
              <a:rPr lang="en-US" dirty="0" smtClean="0"/>
              <a:t>      (f) Deduction of Commutation from family pensioners</a:t>
            </a:r>
          </a:p>
          <a:p>
            <a:pPr marL="514350" indent="-514350">
              <a:buNone/>
            </a:pPr>
            <a:r>
              <a:rPr lang="en-US" dirty="0" smtClean="0"/>
              <a:t>      (g) Less fixation of pension/family pension</a:t>
            </a:r>
          </a:p>
          <a:p>
            <a:pPr marL="514350" indent="-514350">
              <a:buNone/>
            </a:pPr>
            <a:r>
              <a:rPr lang="en-US" dirty="0" smtClean="0"/>
              <a:t>      (h) Less Basic Pension + Additional </a:t>
            </a:r>
            <a:r>
              <a:rPr lang="en-US" dirty="0" err="1" smtClean="0"/>
              <a:t>Pen+DR</a:t>
            </a:r>
            <a:endParaRPr lang="en-US" dirty="0" smtClean="0"/>
          </a:p>
          <a:p>
            <a:pPr marL="514350" indent="-514350">
              <a:buNone/>
            </a:pPr>
            <a:r>
              <a:rPr lang="en-US" dirty="0" smtClean="0"/>
              <a:t>      ( </a:t>
            </a:r>
            <a:r>
              <a:rPr lang="en-US" dirty="0" err="1" smtClean="0"/>
              <a:t>i</a:t>
            </a:r>
            <a:r>
              <a:rPr lang="en-US" dirty="0" smtClean="0"/>
              <a:t>) Less Payment of Pension (&lt;less than Rs. 3,500)</a:t>
            </a:r>
          </a:p>
          <a:p>
            <a:pPr marL="514350" indent="-514350">
              <a:buNone/>
            </a:pPr>
            <a:r>
              <a:rPr lang="en-US" dirty="0" smtClean="0"/>
              <a:t>      </a:t>
            </a:r>
          </a:p>
          <a:p>
            <a:pPr marL="514350" indent="-514350">
              <a:buNone/>
            </a:pPr>
            <a:r>
              <a:rPr lang="en-US" dirty="0" smtClean="0"/>
              <a:t>        </a:t>
            </a:r>
          </a:p>
        </p:txBody>
      </p:sp>
    </p:spTree>
    <p:extLst>
      <p:ext uri="{BB962C8B-B14F-4D97-AF65-F5344CB8AC3E}">
        <p14:creationId xmlns:p14="http://schemas.microsoft.com/office/powerpoint/2010/main" xmlns="" val="1110284869"/>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Financial Irregularities</a:t>
            </a:r>
            <a:endParaRPr lang="en-US" sz="2800" b="1" dirty="0"/>
          </a:p>
        </p:txBody>
      </p:sp>
      <p:sp>
        <p:nvSpPr>
          <p:cNvPr id="3" name="Content Placeholder 2"/>
          <p:cNvSpPr>
            <a:spLocks noGrp="1"/>
          </p:cNvSpPr>
          <p:nvPr>
            <p:ph idx="1"/>
          </p:nvPr>
        </p:nvSpPr>
        <p:spPr>
          <a:xfrm>
            <a:off x="457200" y="1219200"/>
            <a:ext cx="8229600" cy="4906963"/>
          </a:xfrm>
        </p:spPr>
        <p:txBody>
          <a:bodyPr>
            <a:normAutofit/>
          </a:bodyPr>
          <a:lstStyle/>
          <a:p>
            <a:pPr algn="just">
              <a:buFont typeface="Wingdings" pitchFamily="2" charset="2"/>
              <a:buChar char="v"/>
            </a:pPr>
            <a:r>
              <a:rPr lang="en-US" dirty="0" smtClean="0"/>
              <a:t>Unauthorized pensions to – </a:t>
            </a:r>
          </a:p>
          <a:p>
            <a:pPr algn="just">
              <a:buFont typeface="Wingdings" pitchFamily="2" charset="2"/>
              <a:buChar char="§"/>
            </a:pPr>
            <a:r>
              <a:rPr lang="en-US" dirty="0" smtClean="0"/>
              <a:t>pensioners belonging to Defence, Railway,  P&amp;T, Telcom, States etc.</a:t>
            </a:r>
          </a:p>
          <a:p>
            <a:pPr algn="just">
              <a:buFont typeface="Wingdings" pitchFamily="2" charset="2"/>
              <a:buChar char="§"/>
            </a:pPr>
            <a:r>
              <a:rPr lang="en-US" dirty="0" smtClean="0"/>
              <a:t>pensioners covered under New Pension </a:t>
            </a:r>
          </a:p>
          <a:p>
            <a:pPr algn="just">
              <a:buNone/>
            </a:pPr>
            <a:r>
              <a:rPr lang="en-US" dirty="0" smtClean="0"/>
              <a:t>   Scheme</a:t>
            </a:r>
          </a:p>
          <a:p>
            <a:pPr algn="just">
              <a:buFont typeface="Wingdings" pitchFamily="2" charset="2"/>
              <a:buChar char="§"/>
            </a:pPr>
            <a:r>
              <a:rPr lang="en-US" dirty="0" smtClean="0"/>
              <a:t>Unauthorized, less or excess Payment of Medical Allowance</a:t>
            </a:r>
            <a:endParaRPr lang="en-US" dirty="0"/>
          </a:p>
        </p:txBody>
      </p:sp>
    </p:spTree>
    <p:extLst>
      <p:ext uri="{BB962C8B-B14F-4D97-AF65-F5344CB8AC3E}">
        <p14:creationId xmlns:p14="http://schemas.microsoft.com/office/powerpoint/2010/main" xmlns="" val="1660466"/>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b="1" dirty="0" smtClean="0"/>
              <a:t>Procedural Irregularities</a:t>
            </a:r>
            <a:endParaRPr lang="en-US" sz="3200" b="1" dirty="0"/>
          </a:p>
        </p:txBody>
      </p:sp>
      <p:sp>
        <p:nvSpPr>
          <p:cNvPr id="3" name="Content Placeholder 2"/>
          <p:cNvSpPr>
            <a:spLocks noGrp="1"/>
          </p:cNvSpPr>
          <p:nvPr>
            <p:ph idx="1"/>
          </p:nvPr>
        </p:nvSpPr>
        <p:spPr>
          <a:xfrm>
            <a:off x="457200" y="1295400"/>
            <a:ext cx="8229600" cy="5257800"/>
          </a:xfrm>
        </p:spPr>
        <p:txBody>
          <a:bodyPr/>
          <a:lstStyle/>
          <a:p>
            <a:pPr algn="just">
              <a:buFont typeface="Wingdings" pitchFamily="2" charset="2"/>
              <a:buChar char="v"/>
            </a:pPr>
            <a:r>
              <a:rPr lang="en-US" sz="3600" dirty="0" smtClean="0"/>
              <a:t>Payment of Pension to the pensioners from the category they do not belong</a:t>
            </a:r>
          </a:p>
          <a:p>
            <a:pPr algn="just">
              <a:buFont typeface="Wingdings" pitchFamily="2" charset="2"/>
              <a:buChar char="v"/>
            </a:pPr>
            <a:r>
              <a:rPr lang="en-US" sz="3600" dirty="0" smtClean="0"/>
              <a:t>Improper payment of pension i.e. without PPO Numbers</a:t>
            </a:r>
          </a:p>
          <a:p>
            <a:pPr algn="just">
              <a:buFont typeface="Wingdings" pitchFamily="2" charset="2"/>
              <a:buChar char="v"/>
            </a:pPr>
            <a:r>
              <a:rPr lang="en-US" sz="3600" dirty="0" smtClean="0"/>
              <a:t>Non-revision of pension</a:t>
            </a:r>
          </a:p>
          <a:p>
            <a:pPr algn="just">
              <a:buFont typeface="Wingdings" pitchFamily="2" charset="2"/>
              <a:buChar char="v"/>
            </a:pPr>
            <a:r>
              <a:rPr lang="en-US" sz="3600" dirty="0" smtClean="0"/>
              <a:t>Non-handling over of pensioner’s portion of PPO to the concerned pensioners</a:t>
            </a:r>
          </a:p>
          <a:p>
            <a:pPr algn="just"/>
            <a:endParaRPr lang="en-US" dirty="0" smtClean="0"/>
          </a:p>
          <a:p>
            <a:endParaRPr lang="en-US" dirty="0"/>
          </a:p>
        </p:txBody>
      </p:sp>
    </p:spTree>
    <p:extLst>
      <p:ext uri="{BB962C8B-B14F-4D97-AF65-F5344CB8AC3E}">
        <p14:creationId xmlns:p14="http://schemas.microsoft.com/office/powerpoint/2010/main" xmlns="" val="3970322305"/>
      </p:ext>
    </p:extLst>
  </p:cSld>
  <p:clrMapOvr>
    <a:masterClrMapping/>
  </p:clrMapOvr>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Procedural Irregularities</a:t>
            </a:r>
            <a:endParaRPr lang="en-US" sz="3200" b="1" dirty="0"/>
          </a:p>
        </p:txBody>
      </p:sp>
      <p:sp>
        <p:nvSpPr>
          <p:cNvPr id="3" name="Content Placeholder 2"/>
          <p:cNvSpPr>
            <a:spLocks noGrp="1"/>
          </p:cNvSpPr>
          <p:nvPr>
            <p:ph idx="1"/>
          </p:nvPr>
        </p:nvSpPr>
        <p:spPr>
          <a:xfrm>
            <a:off x="457200" y="1219200"/>
            <a:ext cx="8229600" cy="5029200"/>
          </a:xfrm>
        </p:spPr>
        <p:txBody>
          <a:bodyPr>
            <a:normAutofit fontScale="85000" lnSpcReduction="10000"/>
          </a:bodyPr>
          <a:lstStyle/>
          <a:p>
            <a:pPr algn="just">
              <a:buFont typeface="Wingdings" pitchFamily="2" charset="2"/>
              <a:buChar char="v"/>
            </a:pPr>
            <a:r>
              <a:rPr lang="en-US" sz="3800" dirty="0" smtClean="0"/>
              <a:t>Maintenance of Pension accounts with old PPO Numbers</a:t>
            </a:r>
          </a:p>
          <a:p>
            <a:pPr algn="just">
              <a:buFont typeface="Wingdings" pitchFamily="2" charset="2"/>
              <a:buChar char="v"/>
            </a:pPr>
            <a:r>
              <a:rPr lang="en-US" sz="3800" dirty="0" smtClean="0"/>
              <a:t>Wrong /hypothetical/nil Date of Birth/Date of retirement  </a:t>
            </a:r>
          </a:p>
          <a:p>
            <a:pPr algn="just">
              <a:buFont typeface="Wingdings" pitchFamily="2" charset="2"/>
              <a:buChar char="v"/>
            </a:pPr>
            <a:r>
              <a:rPr lang="en-US" sz="3800" dirty="0" smtClean="0"/>
              <a:t>Deduction of Commutation from Family Pensioners</a:t>
            </a:r>
          </a:p>
          <a:p>
            <a:pPr algn="just">
              <a:buFont typeface="Wingdings" pitchFamily="2" charset="2"/>
              <a:buChar char="v"/>
            </a:pPr>
            <a:r>
              <a:rPr lang="en-US" sz="3800" dirty="0" smtClean="0"/>
              <a:t>Less Payment of pension i.e. less than Rs. 3,500</a:t>
            </a:r>
          </a:p>
          <a:p>
            <a:pPr algn="just">
              <a:buFont typeface="Wingdings" pitchFamily="2" charset="2"/>
              <a:buChar char="v"/>
            </a:pPr>
            <a:r>
              <a:rPr lang="en-US" sz="3800" dirty="0" smtClean="0"/>
              <a:t>Same PPO No., different names of pensioners and different account numbers</a:t>
            </a:r>
            <a:endParaRPr lang="en-US" dirty="0" smtClean="0"/>
          </a:p>
          <a:p>
            <a:endParaRPr lang="en-US" dirty="0" smtClean="0"/>
          </a:p>
          <a:p>
            <a:endParaRPr lang="en-US" dirty="0"/>
          </a:p>
        </p:txBody>
      </p:sp>
    </p:spTree>
    <p:extLst>
      <p:ext uri="{BB962C8B-B14F-4D97-AF65-F5344CB8AC3E}">
        <p14:creationId xmlns:p14="http://schemas.microsoft.com/office/powerpoint/2010/main" xmlns="" val="99283961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Procedural Irregularities</a:t>
            </a:r>
            <a:endParaRPr lang="en-US" sz="3200" b="1" dirty="0"/>
          </a:p>
        </p:txBody>
      </p:sp>
      <p:sp>
        <p:nvSpPr>
          <p:cNvPr id="3" name="Content Placeholder 2"/>
          <p:cNvSpPr>
            <a:spLocks noGrp="1"/>
          </p:cNvSpPr>
          <p:nvPr>
            <p:ph idx="1"/>
          </p:nvPr>
        </p:nvSpPr>
        <p:spPr>
          <a:xfrm>
            <a:off x="457200" y="1371600"/>
            <a:ext cx="8229600" cy="4754563"/>
          </a:xfrm>
        </p:spPr>
        <p:txBody>
          <a:bodyPr/>
          <a:lstStyle/>
          <a:p>
            <a:pPr algn="just">
              <a:buFont typeface="Wingdings" pitchFamily="2" charset="2"/>
              <a:buChar char="v"/>
            </a:pPr>
            <a:r>
              <a:rPr lang="en-US" dirty="0" err="1" smtClean="0"/>
              <a:t>Mis</a:t>
            </a:r>
            <a:r>
              <a:rPr lang="en-US" dirty="0" smtClean="0"/>
              <a:t>-match of names of pensioners:  as given in e-scroll viz-a-viz records of CPAO</a:t>
            </a:r>
          </a:p>
          <a:p>
            <a:pPr algn="just">
              <a:buFont typeface="Wingdings" pitchFamily="2" charset="2"/>
              <a:buChar char="v"/>
            </a:pPr>
            <a:r>
              <a:rPr lang="en-US" dirty="0" smtClean="0"/>
              <a:t>Non-deduction of Income-Tax</a:t>
            </a:r>
          </a:p>
          <a:p>
            <a:pPr algn="just">
              <a:buFont typeface="Wingdings" pitchFamily="2" charset="2"/>
              <a:buChar char="v"/>
            </a:pPr>
            <a:r>
              <a:rPr lang="en-US" dirty="0" smtClean="0"/>
              <a:t>Non return of In-operative or dead Pension cases (Para 22.4 of Scheme Booklet)</a:t>
            </a:r>
          </a:p>
          <a:p>
            <a:pPr algn="just">
              <a:buFont typeface="Wingdings" pitchFamily="2" charset="2"/>
              <a:buChar char="v"/>
            </a:pPr>
            <a:r>
              <a:rPr lang="en-US" dirty="0" smtClean="0"/>
              <a:t>Maintenance of Pension cases having Old PPO No. / Alpha Numerical PPO No.</a:t>
            </a:r>
          </a:p>
          <a:p>
            <a:endParaRPr lang="en-US" dirty="0" smtClean="0"/>
          </a:p>
          <a:p>
            <a:endParaRPr lang="en-US" dirty="0" smtClean="0"/>
          </a:p>
          <a:p>
            <a:endParaRPr lang="en-US" dirty="0"/>
          </a:p>
        </p:txBody>
      </p:sp>
    </p:spTree>
    <p:extLst>
      <p:ext uri="{BB962C8B-B14F-4D97-AF65-F5344CB8AC3E}">
        <p14:creationId xmlns:p14="http://schemas.microsoft.com/office/powerpoint/2010/main" xmlns="" val="3316792729"/>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b="1" dirty="0" smtClean="0"/>
              <a:t>System Related Irregularities</a:t>
            </a:r>
            <a:endParaRPr lang="en-US" sz="3200" b="1" dirty="0"/>
          </a:p>
        </p:txBody>
      </p:sp>
      <p:sp>
        <p:nvSpPr>
          <p:cNvPr id="3" name="Content Placeholder 2"/>
          <p:cNvSpPr>
            <a:spLocks noGrp="1"/>
          </p:cNvSpPr>
          <p:nvPr>
            <p:ph idx="1"/>
          </p:nvPr>
        </p:nvSpPr>
        <p:spPr>
          <a:xfrm>
            <a:off x="457200" y="1143000"/>
            <a:ext cx="8229600" cy="4983163"/>
          </a:xfrm>
        </p:spPr>
        <p:txBody>
          <a:bodyPr/>
          <a:lstStyle/>
          <a:p>
            <a:pPr algn="just">
              <a:buFont typeface="Wingdings" pitchFamily="2" charset="2"/>
              <a:buChar char="v"/>
            </a:pPr>
            <a:r>
              <a:rPr lang="en-US" sz="2800" dirty="0" smtClean="0"/>
              <a:t>Non-storage of records within the premises of CPPC</a:t>
            </a:r>
          </a:p>
          <a:p>
            <a:pPr lvl="0" algn="just">
              <a:buFont typeface="Wingdings" pitchFamily="2" charset="2"/>
              <a:buChar char="v"/>
            </a:pPr>
            <a:r>
              <a:rPr lang="en-IN" sz="2800" dirty="0"/>
              <a:t>Non - maintenance of Life and other Mandatory </a:t>
            </a:r>
            <a:r>
              <a:rPr lang="en-IN" sz="2800" dirty="0" smtClean="0"/>
              <a:t>Certificates</a:t>
            </a:r>
            <a:endParaRPr lang="en-US" sz="2800" dirty="0" smtClean="0"/>
          </a:p>
          <a:p>
            <a:pPr algn="just">
              <a:buFont typeface="Wingdings" pitchFamily="2" charset="2"/>
              <a:buChar char="v"/>
            </a:pPr>
            <a:r>
              <a:rPr lang="en-US" sz="2800" dirty="0" smtClean="0"/>
              <a:t>Improper grievance handling system module</a:t>
            </a:r>
          </a:p>
          <a:p>
            <a:pPr algn="just">
              <a:buFont typeface="Wingdings" pitchFamily="2" charset="2"/>
              <a:buChar char="v"/>
            </a:pPr>
            <a:r>
              <a:rPr lang="en-US" sz="2800" dirty="0" smtClean="0"/>
              <a:t>CPPC website is not created</a:t>
            </a:r>
          </a:p>
          <a:p>
            <a:pPr algn="just">
              <a:buFont typeface="Wingdings" pitchFamily="2" charset="2"/>
              <a:buChar char="v"/>
            </a:pPr>
            <a:r>
              <a:rPr lang="en-US" sz="2800" dirty="0"/>
              <a:t>Lack of Internal Control System</a:t>
            </a:r>
          </a:p>
          <a:p>
            <a:pPr algn="just">
              <a:buFont typeface="Wingdings" pitchFamily="2" charset="2"/>
              <a:buChar char="v"/>
            </a:pPr>
            <a:r>
              <a:rPr lang="en-US" sz="2800" dirty="0" smtClean="0"/>
              <a:t>As per RBI guidelines recovery of excess </a:t>
            </a:r>
            <a:r>
              <a:rPr lang="en-US" sz="2800" dirty="0"/>
              <a:t>payment </a:t>
            </a:r>
            <a:r>
              <a:rPr lang="en-US" sz="2800" dirty="0" smtClean="0"/>
              <a:t>should </a:t>
            </a:r>
            <a:r>
              <a:rPr lang="en-US" sz="2800" dirty="0"/>
              <a:t>be credited to the Government Account in </a:t>
            </a:r>
            <a:r>
              <a:rPr lang="en-US" sz="2800" dirty="0" smtClean="0"/>
              <a:t>lump sum However</a:t>
            </a:r>
            <a:r>
              <a:rPr lang="en-US" sz="2800" dirty="0"/>
              <a:t>, it </a:t>
            </a:r>
            <a:r>
              <a:rPr lang="en-US" sz="2800" dirty="0" smtClean="0"/>
              <a:t>is not done</a:t>
            </a:r>
            <a:endParaRPr lang="en-US" sz="3600" dirty="0" smtClean="0"/>
          </a:p>
          <a:p>
            <a:endParaRPr lang="en-US" sz="4000" dirty="0" smtClean="0"/>
          </a:p>
          <a:p>
            <a:endParaRPr lang="en-US" dirty="0" smtClean="0"/>
          </a:p>
          <a:p>
            <a:endParaRPr lang="en-US" dirty="0"/>
          </a:p>
        </p:txBody>
      </p:sp>
    </p:spTree>
    <p:extLst>
      <p:ext uri="{BB962C8B-B14F-4D97-AF65-F5344CB8AC3E}">
        <p14:creationId xmlns:p14="http://schemas.microsoft.com/office/powerpoint/2010/main" xmlns="" val="8663512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Organization Structure of CPAO</a:t>
            </a:r>
            <a:endParaRPr lang="en-US" dirty="0"/>
          </a:p>
        </p:txBody>
      </p:sp>
      <p:graphicFrame>
        <p:nvGraphicFramePr>
          <p:cNvPr id="4" name="Diagram 3"/>
          <p:cNvGraphicFramePr/>
          <p:nvPr>
            <p:extLst>
              <p:ext uri="{D42A27DB-BD31-4B8C-83A1-F6EECF244321}">
                <p14:modId xmlns:p14="http://schemas.microsoft.com/office/powerpoint/2010/main" xmlns="" val="4114365087"/>
              </p:ext>
            </p:extLst>
          </p:nvPr>
        </p:nvGraphicFramePr>
        <p:xfrm>
          <a:off x="179512" y="762000"/>
          <a:ext cx="8784976" cy="5763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6ECA362A-9066-4FB8-BF7D-D2F5BD5AB25B}" type="slidenum">
              <a:rPr lang="es-ES" smtClean="0"/>
              <a:pPr/>
              <a:t>11</a:t>
            </a:fld>
            <a:endParaRPr lang="es-ES"/>
          </a:p>
        </p:txBody>
      </p:sp>
    </p:spTree>
    <p:extLst>
      <p:ext uri="{BB962C8B-B14F-4D97-AF65-F5344CB8AC3E}">
        <p14:creationId xmlns:p14="http://schemas.microsoft.com/office/powerpoint/2010/main" xmlns="" val="3429271405"/>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b="1" dirty="0" smtClean="0"/>
              <a:t>Other Irregularities</a:t>
            </a:r>
            <a:endParaRPr lang="en-US" sz="3200" b="1" dirty="0"/>
          </a:p>
        </p:txBody>
      </p:sp>
      <p:sp>
        <p:nvSpPr>
          <p:cNvPr id="3" name="Content Placeholder 2"/>
          <p:cNvSpPr>
            <a:spLocks noGrp="1"/>
          </p:cNvSpPr>
          <p:nvPr>
            <p:ph idx="1"/>
          </p:nvPr>
        </p:nvSpPr>
        <p:spPr/>
        <p:txBody>
          <a:bodyPr>
            <a:normAutofit/>
          </a:bodyPr>
          <a:lstStyle/>
          <a:p>
            <a:pPr algn="just">
              <a:buFont typeface="Wingdings" pitchFamily="2" charset="2"/>
              <a:buChar char="v"/>
            </a:pPr>
            <a:r>
              <a:rPr lang="en-US" dirty="0" smtClean="0"/>
              <a:t>Excess/Less payment of pension to freedom fighters due to wrong classification</a:t>
            </a:r>
          </a:p>
          <a:p>
            <a:pPr>
              <a:buFont typeface="Wingdings" pitchFamily="2" charset="2"/>
              <a:buChar char="v"/>
            </a:pPr>
            <a:r>
              <a:rPr lang="en-US" dirty="0"/>
              <a:t>Ex-MPs are not entitled for DR but allowed in some cases</a:t>
            </a:r>
            <a:r>
              <a:rPr lang="en-US" dirty="0" smtClean="0"/>
              <a:t>.</a:t>
            </a:r>
          </a:p>
          <a:p>
            <a:pPr algn="just">
              <a:buFont typeface="Wingdings" pitchFamily="2" charset="2"/>
              <a:buChar char="v"/>
            </a:pPr>
            <a:r>
              <a:rPr lang="en-US" dirty="0" smtClean="0"/>
              <a:t>Unauthorized, Less or over payment of Additional Pension due to wrong DOB</a:t>
            </a:r>
          </a:p>
          <a:p>
            <a:endParaRPr lang="en-US" dirty="0" smtClean="0"/>
          </a:p>
          <a:p>
            <a:endParaRPr lang="en-US" dirty="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xmlns="" val="2272479028"/>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2852738"/>
            <a:ext cx="8229600" cy="1371600"/>
          </a:xfrm>
        </p:spPr>
        <p:txBody>
          <a:bodyPr/>
          <a:lstStyle/>
          <a:p>
            <a:pPr>
              <a:defRPr/>
            </a:pPr>
            <a:r>
              <a:rPr lang="en-US" b="1" u="sng" dirty="0" smtClean="0">
                <a:solidFill>
                  <a:schemeClr val="accent6">
                    <a:lumMod val="50000"/>
                  </a:schemeClr>
                </a:solidFill>
              </a:rPr>
              <a:t>Thank you</a:t>
            </a:r>
            <a:endParaRPr lang="en-US" dirty="0">
              <a:solidFill>
                <a:schemeClr val="accent6">
                  <a:lumMod val="50000"/>
                </a:schemeClr>
              </a:solidFill>
            </a:endParaRPr>
          </a:p>
        </p:txBody>
      </p:sp>
      <p:sp>
        <p:nvSpPr>
          <p:cNvPr id="3" name="Slide Number Placeholder 2"/>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111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3" action="ppaction://hlinkfile"/>
              </a:rPr>
              <a:t>Pension</a:t>
            </a:r>
            <a:r>
              <a:rPr lang="en-US" dirty="0" smtClean="0"/>
              <a:t> Expenditure</a:t>
            </a:r>
            <a:endParaRPr lang="en-US" dirty="0"/>
          </a:p>
        </p:txBody>
      </p:sp>
      <p:sp>
        <p:nvSpPr>
          <p:cNvPr id="5" name="Slide Number Placeholder 4"/>
          <p:cNvSpPr>
            <a:spLocks noGrp="1"/>
          </p:cNvSpPr>
          <p:nvPr>
            <p:ph type="sldNum" sz="quarter" idx="12"/>
          </p:nvPr>
        </p:nvSpPr>
        <p:spPr>
          <a:xfrm>
            <a:off x="7010400" y="6245225"/>
            <a:ext cx="2133600" cy="476250"/>
          </a:xfrm>
          <a:prstGeom prst="rect">
            <a:avLst/>
          </a:prstGeom>
        </p:spPr>
        <p:txBody>
          <a:bodyPr/>
          <a:lstStyle/>
          <a:p>
            <a:fld id="{000DED92-D604-4A2D-90E1-5968715BED6A}" type="slidenum">
              <a:rPr lang="es-ES" smtClean="0"/>
              <a:pPr/>
              <a:t>12</a:t>
            </a:fld>
            <a:endParaRPr lang="es-ES"/>
          </a:p>
        </p:txBody>
      </p:sp>
      <p:graphicFrame>
        <p:nvGraphicFramePr>
          <p:cNvPr id="4" name="Object 3"/>
          <p:cNvGraphicFramePr>
            <a:graphicFrameLocks/>
          </p:cNvGraphicFramePr>
          <p:nvPr>
            <p:extLst>
              <p:ext uri="{D42A27DB-BD31-4B8C-83A1-F6EECF244321}">
                <p14:modId xmlns:p14="http://schemas.microsoft.com/office/powerpoint/2010/main" xmlns="" val="2714121608"/>
              </p:ext>
            </p:extLst>
          </p:nvPr>
        </p:nvGraphicFramePr>
        <p:xfrm>
          <a:off x="0" y="1262063"/>
          <a:ext cx="9067800" cy="5443537"/>
        </p:xfrm>
        <a:graphic>
          <a:graphicData uri="http://schemas.openxmlformats.org/presentationml/2006/ole">
            <p:oleObj spid="_x0000_s1206" name="Worksheet" r:id="rId4" imgW="6877014" imgH="3714826" progId="Excel.Sheet.8">
              <p:embed/>
            </p:oleObj>
          </a:graphicData>
        </a:graphic>
      </p:graphicFrame>
    </p:spTree>
    <p:extLst>
      <p:ext uri="{BB962C8B-B14F-4D97-AF65-F5344CB8AC3E}">
        <p14:creationId xmlns:p14="http://schemas.microsoft.com/office/powerpoint/2010/main" xmlns="" val="1534683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457200" y="1066800"/>
            <a:ext cx="8229600" cy="5334000"/>
          </a:xfrm>
        </p:spPr>
        <p:txBody>
          <a:bodyPr>
            <a:normAutofit/>
          </a:bodyPr>
          <a:lstStyle/>
          <a:p>
            <a:pPr marL="274320" indent="-274320" algn="just" eaLnBrk="1" fontAlgn="auto" hangingPunct="1">
              <a:spcBef>
                <a:spcPts val="580"/>
              </a:spcBef>
              <a:spcAft>
                <a:spcPts val="0"/>
              </a:spcAft>
              <a:buFont typeface="Wingdings 2"/>
              <a:buChar char=""/>
              <a:defRPr/>
            </a:pPr>
            <a:r>
              <a:rPr lang="en-US" sz="2400" dirty="0" smtClean="0"/>
              <a:t>CPAO has its own internal system to process pension cases coming from </a:t>
            </a:r>
            <a:r>
              <a:rPr lang="en-US" sz="2400" b="1" dirty="0" smtClean="0"/>
              <a:t>640 PAOs </a:t>
            </a:r>
            <a:r>
              <a:rPr lang="en-US" sz="2400" dirty="0" smtClean="0"/>
              <a:t>called:</a:t>
            </a:r>
          </a:p>
          <a:p>
            <a:pPr marL="274320" indent="-274320" algn="just" eaLnBrk="1" fontAlgn="auto" hangingPunct="1">
              <a:spcBef>
                <a:spcPts val="580"/>
              </a:spcBef>
              <a:spcAft>
                <a:spcPts val="0"/>
              </a:spcAft>
              <a:buFont typeface="Wingdings 2"/>
              <a:buNone/>
              <a:defRPr/>
            </a:pPr>
            <a:r>
              <a:rPr lang="en-US" b="1" dirty="0" smtClean="0"/>
              <a:t>     </a:t>
            </a:r>
            <a:r>
              <a:rPr lang="en-US" sz="2400" b="1" dirty="0" smtClean="0"/>
              <a:t>‘Pension Authorization Retrieval &amp; Accounting System’ (PARAS) </a:t>
            </a:r>
            <a:r>
              <a:rPr lang="en-US" sz="2400" dirty="0" smtClean="0"/>
              <a:t>is an Computer Application designed &amp; developed by NIC through which all the pension processing activities are managed in CPAO.  The Application is designed in such a way that it gives a clear picture of every step of processing the pension case.  This Application also contains Ministry/Department and year wise data of all the pensioners. The web interface of PARAS provides the related information to pensioners, PAOs/Ministries &amp; Banks.</a:t>
            </a:r>
          </a:p>
          <a:p>
            <a:pPr marL="274320" indent="-274320" algn="just" eaLnBrk="1" fontAlgn="auto" hangingPunct="1">
              <a:spcBef>
                <a:spcPts val="580"/>
              </a:spcBef>
              <a:spcAft>
                <a:spcPts val="0"/>
              </a:spcAft>
              <a:buFont typeface="Arial" charset="0"/>
              <a:buNone/>
              <a:defRPr/>
            </a:pPr>
            <a:endParaRPr lang="en-US" dirty="0" smtClean="0"/>
          </a:p>
          <a:p>
            <a:pPr marL="274320" indent="-274320" eaLnBrk="1" fontAlgn="auto" hangingPunct="1">
              <a:spcBef>
                <a:spcPts val="580"/>
              </a:spcBef>
              <a:spcAft>
                <a:spcPts val="0"/>
              </a:spcAft>
              <a:buFont typeface="Wingdings" pitchFamily="2" charset="2"/>
              <a:buNone/>
              <a:defRPr/>
            </a:pPr>
            <a:endParaRPr lang="en-US" dirty="0" smtClean="0"/>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pPr>
              <a:defRPr/>
            </a:pPr>
            <a:fld id="{1B6B2B40-BEA9-4272-BB4D-125B094AF2CE}" type="slidenum">
              <a:rPr lang="en-US"/>
              <a:pPr>
                <a:defRPr/>
              </a:pPr>
              <a:t>13</a:t>
            </a:fld>
            <a:endParaRPr lang="en-US"/>
          </a:p>
        </p:txBody>
      </p:sp>
      <p:sp>
        <p:nvSpPr>
          <p:cNvPr id="6" name="Rectangle 5"/>
          <p:cNvSpPr/>
          <p:nvPr/>
        </p:nvSpPr>
        <p:spPr>
          <a:xfrm>
            <a:off x="381000" y="141288"/>
            <a:ext cx="8610600" cy="838200"/>
          </a:xfrm>
          <a:prstGeom prst="rect">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solidFill>
                  <a:schemeClr val="tx1"/>
                </a:solidFill>
                <a:latin typeface="+mj-lt"/>
              </a:rPr>
              <a:t>WORKING OF CPAO</a:t>
            </a:r>
          </a:p>
        </p:txBody>
      </p:sp>
      <p:pic>
        <p:nvPicPr>
          <p:cNvPr id="39938" name="Picture 2" descr="E:\DevSuiteHome_1\forms\java\parassplash.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914400" y="4929925"/>
            <a:ext cx="3200400" cy="1773349"/>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xmlns="">
                <a:solidFill>
                  <a:srgbClr val="FFFFFF"/>
                </a:solidFill>
              </a14:hiddenFill>
            </a:ext>
          </a:extLst>
        </p:spPr>
      </p:pic>
      <p:pic>
        <p:nvPicPr>
          <p:cNvPr id="2" name="Picture 1"/>
          <p:cNvPicPr>
            <a:picLocks noChangeAspect="1"/>
          </p:cNvPicPr>
          <p:nvPr/>
        </p:nvPicPr>
        <p:blipFill rotWithShape="1">
          <a:blip r:embed="rId4" cstate="print">
            <a:extLst>
              <a:ext uri="{28A0092B-C50C-407E-A947-70E740481C1C}">
                <a14:useLocalDpi xmlns:a14="http://schemas.microsoft.com/office/drawing/2010/main" xmlns="" val="0"/>
              </a:ext>
            </a:extLst>
          </a:blip>
          <a:srcRect l="13095" r="12699"/>
          <a:stretch/>
        </p:blipFill>
        <p:spPr>
          <a:xfrm>
            <a:off x="5384800" y="4911087"/>
            <a:ext cx="3200400" cy="1714924"/>
          </a:xfrm>
          <a:prstGeom prst="rect">
            <a:avLst/>
          </a:prstGeom>
          <a:ln>
            <a:solidFill>
              <a:schemeClr val="tx1"/>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5661174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170">
                                            <p:txEl>
                                              <p:pRg st="0" end="0"/>
                                            </p:txEl>
                                          </p:spTgt>
                                        </p:tgtEl>
                                        <p:attrNameLst>
                                          <p:attrName>style.visibility</p:attrName>
                                        </p:attrNameLst>
                                      </p:cBhvr>
                                      <p:to>
                                        <p:strVal val="visible"/>
                                      </p:to>
                                    </p:set>
                                    <p:animEffect transition="in" filter="fade">
                                      <p:cBhvr>
                                        <p:cTn id="11" dur="500"/>
                                        <p:tgtEl>
                                          <p:spTgt spid="7170">
                                            <p:txEl>
                                              <p:pRg st="0" end="0"/>
                                            </p:txEl>
                                          </p:spTgt>
                                        </p:tgtEl>
                                      </p:cBhvr>
                                    </p:animEffect>
                                  </p:childTnLst>
                                </p:cTn>
                              </p:par>
                            </p:childTnLst>
                          </p:cTn>
                        </p:par>
                        <p:par>
                          <p:cTn id="12" fill="hold" nodeType="afterGroup">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170">
                                            <p:txEl>
                                              <p:pRg st="1" end="1"/>
                                            </p:txEl>
                                          </p:spTgt>
                                        </p:tgtEl>
                                        <p:attrNameLst>
                                          <p:attrName>style.visibility</p:attrName>
                                        </p:attrNameLst>
                                      </p:cBhvr>
                                      <p:to>
                                        <p:strVal val="visible"/>
                                      </p:to>
                                    </p:set>
                                    <p:animEffect transition="in" filter="fade">
                                      <p:cBhvr>
                                        <p:cTn id="15" dur="500"/>
                                        <p:tgtEl>
                                          <p:spTgt spid="7170">
                                            <p:txEl>
                                              <p:pRg st="1" end="1"/>
                                            </p:txEl>
                                          </p:spTgt>
                                        </p:tgtEl>
                                      </p:cBhvr>
                                    </p:animEffect>
                                  </p:childTnLst>
                                </p:cTn>
                              </p:par>
                            </p:childTnLst>
                          </p:cTn>
                        </p:par>
                        <p:par>
                          <p:cTn id="16" fill="hold">
                            <p:stCondLst>
                              <p:cond delay="1500"/>
                            </p:stCondLst>
                            <p:childTnLst>
                              <p:par>
                                <p:cTn id="17" presetID="2" presetClass="entr" presetSubtype="8" fill="hold" nodeType="afterEffect">
                                  <p:stCondLst>
                                    <p:cond delay="0"/>
                                  </p:stCondLst>
                                  <p:childTnLst>
                                    <p:set>
                                      <p:cBhvr>
                                        <p:cTn id="18" dur="1" fill="hold">
                                          <p:stCondLst>
                                            <p:cond delay="0"/>
                                          </p:stCondLst>
                                        </p:cTn>
                                        <p:tgtEl>
                                          <p:spTgt spid="39938"/>
                                        </p:tgtEl>
                                        <p:attrNameLst>
                                          <p:attrName>style.visibility</p:attrName>
                                        </p:attrNameLst>
                                      </p:cBhvr>
                                      <p:to>
                                        <p:strVal val="visible"/>
                                      </p:to>
                                    </p:set>
                                    <p:anim calcmode="lin" valueType="num">
                                      <p:cBhvr additive="base">
                                        <p:cTn id="19" dur="1000" fill="hold"/>
                                        <p:tgtEl>
                                          <p:spTgt spid="39938"/>
                                        </p:tgtEl>
                                        <p:attrNameLst>
                                          <p:attrName>ppt_x</p:attrName>
                                        </p:attrNameLst>
                                      </p:cBhvr>
                                      <p:tavLst>
                                        <p:tav tm="0">
                                          <p:val>
                                            <p:strVal val="0-#ppt_w/2"/>
                                          </p:val>
                                        </p:tav>
                                        <p:tav tm="100000">
                                          <p:val>
                                            <p:strVal val="#ppt_x"/>
                                          </p:val>
                                        </p:tav>
                                      </p:tavLst>
                                    </p:anim>
                                    <p:anim calcmode="lin" valueType="num">
                                      <p:cBhvr additive="base">
                                        <p:cTn id="20" dur="1000" fill="hold"/>
                                        <p:tgtEl>
                                          <p:spTgt spid="39938"/>
                                        </p:tgtEl>
                                        <p:attrNameLst>
                                          <p:attrName>ppt_y</p:attrName>
                                        </p:attrNameLst>
                                      </p:cBhvr>
                                      <p:tavLst>
                                        <p:tav tm="0">
                                          <p:val>
                                            <p:strVal val="#ppt_y"/>
                                          </p:val>
                                        </p:tav>
                                        <p:tav tm="100000">
                                          <p:val>
                                            <p:strVal val="#ppt_y"/>
                                          </p:val>
                                        </p:tav>
                                      </p:tavLst>
                                    </p:anim>
                                  </p:childTnLst>
                                </p:cTn>
                              </p:par>
                            </p:childTnLst>
                          </p:cTn>
                        </p:par>
                        <p:par>
                          <p:cTn id="21" fill="hold">
                            <p:stCondLst>
                              <p:cond delay="2500"/>
                            </p:stCondLst>
                            <p:childTnLst>
                              <p:par>
                                <p:cTn id="22" presetID="2" presetClass="entr" presetSubtype="2"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1+#ppt_w/2"/>
                                          </p:val>
                                        </p:tav>
                                        <p:tav tm="100000">
                                          <p:val>
                                            <p:strVal val="#ppt_x"/>
                                          </p:val>
                                        </p:tav>
                                      </p:tavLst>
                                    </p:anim>
                                    <p:anim calcmode="lin" valueType="num">
                                      <p:cBhvr additive="base">
                                        <p:cTn id="25"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subTitle" idx="1"/>
          </p:nvPr>
        </p:nvSpPr>
        <p:spPr>
          <a:xfrm>
            <a:off x="-3175" y="0"/>
            <a:ext cx="9147175" cy="5786438"/>
          </a:xfrm>
        </p:spPr>
        <p:txBody>
          <a:bodyPr>
            <a:normAutofit fontScale="92500" lnSpcReduction="10000"/>
          </a:bodyPr>
          <a:lstStyle/>
          <a:p>
            <a:pPr>
              <a:defRPr/>
            </a:pPr>
            <a:r>
              <a:rPr lang="en-US" sz="2400" b="1" dirty="0" smtClean="0">
                <a:solidFill>
                  <a:schemeClr val="accent6">
                    <a:lumMod val="50000"/>
                  </a:schemeClr>
                </a:solidFill>
                <a:effectLst/>
              </a:rPr>
              <a:t>PARAS </a:t>
            </a:r>
          </a:p>
          <a:p>
            <a:pPr>
              <a:defRPr/>
            </a:pPr>
            <a:r>
              <a:rPr lang="en-US" sz="2000" b="1" dirty="0" smtClean="0">
                <a:effectLst/>
              </a:rPr>
              <a:t>(</a:t>
            </a:r>
            <a:r>
              <a:rPr lang="en-US" sz="2000" b="1" dirty="0">
                <a:effectLst/>
              </a:rPr>
              <a:t>Pension </a:t>
            </a:r>
            <a:r>
              <a:rPr lang="en-US" sz="2000" b="1" dirty="0" smtClean="0">
                <a:effectLst/>
              </a:rPr>
              <a:t>Authorization, </a:t>
            </a:r>
            <a:r>
              <a:rPr lang="en-US" sz="2000" b="1" dirty="0">
                <a:effectLst/>
              </a:rPr>
              <a:t>Retrieval and Accounting System</a:t>
            </a:r>
            <a:r>
              <a:rPr lang="en-US" sz="2400" dirty="0">
                <a:effectLst/>
              </a:rPr>
              <a:t>). </a:t>
            </a:r>
            <a:endParaRPr lang="en-US" sz="2400" dirty="0" smtClean="0">
              <a:effectLst/>
            </a:endParaRPr>
          </a:p>
          <a:p>
            <a:pPr>
              <a:defRPr/>
            </a:pPr>
            <a:endParaRPr lang="en-US" sz="1000" dirty="0">
              <a:effectLst/>
            </a:endParaRPr>
          </a:p>
          <a:p>
            <a:pPr marL="609600" indent="-609600" algn="just" eaLnBrk="1" hangingPunct="1">
              <a:buClr>
                <a:schemeClr val="tx1"/>
              </a:buClr>
              <a:buSzTx/>
              <a:buFont typeface="Wingdings" pitchFamily="2" charset="2"/>
              <a:buChar char="v"/>
              <a:defRPr/>
            </a:pPr>
            <a:r>
              <a:rPr lang="en-US" sz="1800" dirty="0" smtClean="0">
                <a:effectLst/>
              </a:rPr>
              <a:t>PARAS </a:t>
            </a:r>
            <a:r>
              <a:rPr lang="en-US" sz="1800" dirty="0">
                <a:effectLst/>
              </a:rPr>
              <a:t>Software has been developed for Authorization, Accounting and Post audit of Central Civil </a:t>
            </a:r>
            <a:r>
              <a:rPr lang="en-US" sz="1800" dirty="0" smtClean="0">
                <a:effectLst/>
              </a:rPr>
              <a:t>Pensioners.</a:t>
            </a:r>
          </a:p>
          <a:p>
            <a:pPr marL="609600" indent="-609600" algn="just" eaLnBrk="1" hangingPunct="1">
              <a:buClr>
                <a:schemeClr val="tx1"/>
              </a:buClr>
              <a:buSzTx/>
              <a:buFont typeface="Wingdings" pitchFamily="2" charset="2"/>
              <a:buChar char="v"/>
              <a:defRPr/>
            </a:pPr>
            <a:r>
              <a:rPr lang="en-US" sz="1800" dirty="0" smtClean="0">
                <a:effectLst/>
              </a:rPr>
              <a:t>Business </a:t>
            </a:r>
            <a:r>
              <a:rPr lang="en-US" sz="1800" dirty="0">
                <a:effectLst/>
              </a:rPr>
              <a:t>Process Reengineering of PEARL (older system in Oracle 7.0   UnixWare 1.1 on dumb </a:t>
            </a:r>
            <a:r>
              <a:rPr lang="en-US" sz="1800" dirty="0" smtClean="0">
                <a:effectLst/>
              </a:rPr>
              <a:t>terminals)</a:t>
            </a:r>
          </a:p>
          <a:p>
            <a:pPr marL="609600" indent="-609600" algn="just" eaLnBrk="1" hangingPunct="1">
              <a:buClr>
                <a:schemeClr val="tx1"/>
              </a:buClr>
              <a:buSzTx/>
              <a:buFont typeface="Wingdings" pitchFamily="2" charset="2"/>
              <a:buChar char="v"/>
              <a:defRPr/>
            </a:pPr>
            <a:r>
              <a:rPr lang="en-US" sz="1800" dirty="0" smtClean="0">
                <a:effectLst/>
              </a:rPr>
              <a:t>Authorizes </a:t>
            </a:r>
            <a:r>
              <a:rPr lang="en-US" sz="1800" dirty="0">
                <a:effectLst/>
              </a:rPr>
              <a:t>Central Civil, All India Services, ex-MPs, ex-President &amp; ex-Vice President,  Central Freedom Fighters &amp; Delhi Govt. Pensioners to 42 </a:t>
            </a:r>
            <a:r>
              <a:rPr lang="en-US" sz="1800" dirty="0" smtClean="0">
                <a:effectLst/>
              </a:rPr>
              <a:t>CPPCs.</a:t>
            </a:r>
          </a:p>
          <a:p>
            <a:pPr marL="609600" indent="-609600" algn="just" eaLnBrk="1" hangingPunct="1">
              <a:buClr>
                <a:schemeClr val="tx1"/>
              </a:buClr>
              <a:buSzTx/>
              <a:buFont typeface="Wingdings" pitchFamily="2" charset="2"/>
              <a:buChar char="v"/>
              <a:defRPr/>
            </a:pPr>
            <a:r>
              <a:rPr lang="en-US" sz="1800" dirty="0" smtClean="0">
                <a:effectLst/>
              </a:rPr>
              <a:t>Accounting </a:t>
            </a:r>
            <a:r>
              <a:rPr lang="en-US" sz="1800" dirty="0">
                <a:effectLst/>
              </a:rPr>
              <a:t>of the pension disbursed by banks &amp; reimbursed by </a:t>
            </a:r>
            <a:r>
              <a:rPr lang="en-US" sz="1800" dirty="0" smtClean="0">
                <a:effectLst/>
              </a:rPr>
              <a:t>Govt.</a:t>
            </a:r>
          </a:p>
          <a:p>
            <a:pPr marL="609600" indent="-609600" algn="just" eaLnBrk="1" hangingPunct="1">
              <a:buClr>
                <a:schemeClr val="tx1"/>
              </a:buClr>
              <a:buSzTx/>
              <a:buFont typeface="Wingdings" pitchFamily="2" charset="2"/>
              <a:buChar char="v"/>
              <a:defRPr/>
            </a:pPr>
            <a:r>
              <a:rPr lang="en-US" sz="1800" dirty="0" smtClean="0">
                <a:effectLst/>
              </a:rPr>
              <a:t>Amendment </a:t>
            </a:r>
            <a:r>
              <a:rPr lang="en-US" sz="1800" dirty="0">
                <a:effectLst/>
              </a:rPr>
              <a:t>(Revision, Commutation) of the Pensioners </a:t>
            </a:r>
            <a:r>
              <a:rPr lang="en-US" sz="1800" dirty="0" smtClean="0">
                <a:effectLst/>
              </a:rPr>
              <a:t>Cases.</a:t>
            </a:r>
          </a:p>
          <a:p>
            <a:pPr marL="609600" indent="-609600" algn="just" eaLnBrk="1" hangingPunct="1">
              <a:buClr>
                <a:schemeClr val="tx1"/>
              </a:buClr>
              <a:buSzTx/>
              <a:buFont typeface="Wingdings" pitchFamily="2" charset="2"/>
              <a:buChar char="v"/>
              <a:defRPr/>
            </a:pPr>
            <a:r>
              <a:rPr lang="en-US" sz="1800" dirty="0" smtClean="0">
                <a:effectLst/>
              </a:rPr>
              <a:t>Grievance </a:t>
            </a:r>
            <a:r>
              <a:rPr lang="en-US" sz="1800" dirty="0">
                <a:effectLst/>
              </a:rPr>
              <a:t>Redressal </a:t>
            </a:r>
            <a:r>
              <a:rPr lang="en-US" sz="1800" dirty="0" smtClean="0">
                <a:effectLst/>
              </a:rPr>
              <a:t>.</a:t>
            </a:r>
          </a:p>
          <a:p>
            <a:pPr marL="609600" indent="-609600" algn="just" eaLnBrk="1" hangingPunct="1">
              <a:buClr>
                <a:schemeClr val="tx1"/>
              </a:buClr>
              <a:buSzTx/>
              <a:buFont typeface="Wingdings" pitchFamily="2" charset="2"/>
              <a:buChar char="v"/>
              <a:defRPr/>
            </a:pPr>
            <a:r>
              <a:rPr lang="en-US" sz="1800" dirty="0" smtClean="0">
                <a:effectLst/>
              </a:rPr>
              <a:t>Provisions </a:t>
            </a:r>
            <a:r>
              <a:rPr lang="en-US" sz="1800" dirty="0">
                <a:effectLst/>
              </a:rPr>
              <a:t>for VIP, RTI &amp; Court </a:t>
            </a:r>
            <a:r>
              <a:rPr lang="en-US" sz="1800" dirty="0" smtClean="0">
                <a:effectLst/>
              </a:rPr>
              <a:t>Cases.</a:t>
            </a:r>
          </a:p>
          <a:p>
            <a:pPr marL="609600" indent="-609600" algn="just" eaLnBrk="1" hangingPunct="1">
              <a:buClr>
                <a:schemeClr val="tx1"/>
              </a:buClr>
              <a:buSzTx/>
              <a:buFont typeface="Wingdings" pitchFamily="2" charset="2"/>
              <a:buChar char="v"/>
              <a:defRPr/>
            </a:pPr>
            <a:r>
              <a:rPr lang="en-US" sz="1800" dirty="0" smtClean="0">
                <a:effectLst/>
              </a:rPr>
              <a:t>Databank </a:t>
            </a:r>
            <a:r>
              <a:rPr lang="en-US" sz="1800" dirty="0">
                <a:effectLst/>
              </a:rPr>
              <a:t>Creation of Pre-1990 pensioners </a:t>
            </a:r>
            <a:r>
              <a:rPr lang="en-US" sz="1800" dirty="0" smtClean="0">
                <a:effectLst/>
              </a:rPr>
              <a:t>.</a:t>
            </a:r>
          </a:p>
          <a:p>
            <a:pPr marL="609600" indent="-609600" algn="just" eaLnBrk="1" hangingPunct="1">
              <a:buClr>
                <a:schemeClr val="tx1"/>
              </a:buClr>
              <a:buSzTx/>
              <a:buFont typeface="Wingdings" pitchFamily="2" charset="2"/>
              <a:buChar char="v"/>
              <a:defRPr/>
            </a:pPr>
            <a:r>
              <a:rPr lang="en-US" sz="1800" dirty="0" smtClean="0">
                <a:effectLst/>
              </a:rPr>
              <a:t>AG </a:t>
            </a:r>
            <a:r>
              <a:rPr lang="en-US" sz="1800" dirty="0">
                <a:effectLst/>
              </a:rPr>
              <a:t>Claims Management </a:t>
            </a:r>
            <a:r>
              <a:rPr lang="en-US" sz="1800" dirty="0" smtClean="0">
                <a:effectLst/>
              </a:rPr>
              <a:t>.</a:t>
            </a:r>
          </a:p>
          <a:p>
            <a:pPr marL="609600" indent="-609600" algn="just" eaLnBrk="1" hangingPunct="1">
              <a:buClr>
                <a:schemeClr val="tx1"/>
              </a:buClr>
              <a:buSzTx/>
              <a:buFont typeface="Wingdings" pitchFamily="2" charset="2"/>
              <a:buChar char="v"/>
              <a:defRPr/>
            </a:pPr>
            <a:r>
              <a:rPr lang="en-US" sz="1800" dirty="0" smtClean="0">
                <a:effectLst/>
              </a:rPr>
              <a:t>Tracking </a:t>
            </a:r>
            <a:r>
              <a:rPr lang="en-US" sz="1800" dirty="0">
                <a:effectLst/>
              </a:rPr>
              <a:t>of the cases right from the receipt to </a:t>
            </a:r>
            <a:r>
              <a:rPr lang="en-US" sz="1800" dirty="0" smtClean="0">
                <a:effectLst/>
              </a:rPr>
              <a:t>dispatch.</a:t>
            </a:r>
          </a:p>
          <a:p>
            <a:pPr marL="609600" indent="-609600" algn="just" eaLnBrk="1" hangingPunct="1">
              <a:buClr>
                <a:schemeClr val="tx1"/>
              </a:buClr>
              <a:buSzTx/>
              <a:buFont typeface="Wingdings" pitchFamily="2" charset="2"/>
              <a:buChar char="v"/>
              <a:defRPr/>
            </a:pPr>
            <a:r>
              <a:rPr lang="en-US" sz="1700" dirty="0" smtClean="0">
                <a:effectLst/>
              </a:rPr>
              <a:t>Main </a:t>
            </a:r>
            <a:r>
              <a:rPr lang="en-US" sz="1700" dirty="0">
                <a:effectLst/>
              </a:rPr>
              <a:t>Modules – ( Reception, Receipt &amp; Dispatch, Authorization, SSA Printing, General </a:t>
            </a:r>
            <a:r>
              <a:rPr lang="en-US" sz="1700" dirty="0" err="1">
                <a:effectLst/>
              </a:rPr>
              <a:t>Dak</a:t>
            </a:r>
            <a:r>
              <a:rPr lang="en-US" sz="1700" dirty="0">
                <a:effectLst/>
              </a:rPr>
              <a:t>, Databank &amp; database, AG Claims Mgt., MIS, RTI, Compilation, </a:t>
            </a:r>
            <a:r>
              <a:rPr lang="en-US" sz="1700" dirty="0" smtClean="0">
                <a:effectLst/>
              </a:rPr>
              <a:t>Enquiry)</a:t>
            </a:r>
            <a:r>
              <a:rPr lang="en-US" sz="1800" dirty="0" smtClean="0">
                <a:effectLst/>
              </a:rPr>
              <a:t>Enquiry </a:t>
            </a:r>
            <a:r>
              <a:rPr lang="en-US" sz="1800" dirty="0">
                <a:effectLst/>
              </a:rPr>
              <a:t>of the pension case on website .cpao.nic.in/.cpao.gov.in </a:t>
            </a:r>
          </a:p>
          <a:p>
            <a:pPr marL="285750" indent="-285750">
              <a:buFont typeface="Wingdings" pitchFamily="2" charset="2"/>
              <a:buChar char="v"/>
              <a:defRPr/>
            </a:pPr>
            <a:r>
              <a:rPr lang="en-US" sz="1800" dirty="0">
                <a:effectLst/>
              </a:rPr>
              <a:t>Database of about </a:t>
            </a:r>
            <a:r>
              <a:rPr lang="en-US" sz="1800" dirty="0" smtClean="0">
                <a:effectLst/>
              </a:rPr>
              <a:t>11.43 </a:t>
            </a:r>
            <a:r>
              <a:rPr lang="en-US" sz="1800" dirty="0">
                <a:effectLst/>
              </a:rPr>
              <a:t>Lakh Pensioners &amp; about 15 Lakh amendments cases.</a:t>
            </a:r>
          </a:p>
          <a:p>
            <a:pPr marL="609600" indent="-609600" algn="l" eaLnBrk="1" hangingPunct="1">
              <a:buClr>
                <a:schemeClr val="tx1"/>
              </a:buClr>
              <a:buSzTx/>
              <a:buFont typeface="Wingdings" pitchFamily="2" charset="2"/>
              <a:buChar char="Ø"/>
              <a:defRPr/>
            </a:pPr>
            <a:endParaRPr lang="en-US" sz="2000" b="1" u="sng" dirty="0" smtClean="0"/>
          </a:p>
          <a:p>
            <a:pPr marL="609600" indent="-609600" algn="l" eaLnBrk="1" hangingPunct="1">
              <a:buClr>
                <a:schemeClr val="tx1"/>
              </a:buClr>
              <a:buSzTx/>
              <a:defRPr/>
            </a:pPr>
            <a:endParaRPr lang="en-US" sz="2000" b="1" u="sng" dirty="0" smtClean="0"/>
          </a:p>
          <a:p>
            <a:pPr marL="609600" indent="-609600" algn="l" eaLnBrk="1" hangingPunct="1">
              <a:buClr>
                <a:schemeClr val="tx1"/>
              </a:buClr>
              <a:buSzTx/>
              <a:defRPr/>
            </a:pPr>
            <a:endParaRPr lang="en-US" sz="2000" dirty="0" smtClean="0"/>
          </a:p>
          <a:p>
            <a:pPr marL="609600" indent="-609600" algn="l" eaLnBrk="1" hangingPunct="1">
              <a:buClr>
                <a:schemeClr val="tx1"/>
              </a:buClr>
              <a:buSzTx/>
              <a:buFont typeface="Wingdings" pitchFamily="2" charset="2"/>
              <a:buChar char="q"/>
              <a:defRPr/>
            </a:pPr>
            <a:endParaRPr lang="hi-IN" sz="1400" dirty="0" smtClean="0"/>
          </a:p>
        </p:txBody>
      </p:sp>
      <p:sp>
        <p:nvSpPr>
          <p:cNvPr id="3" name="Slide Number Placeholder 2"/>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14</a:t>
            </a:fld>
            <a:endParaRPr lang="en-US"/>
          </a:p>
        </p:txBody>
      </p:sp>
    </p:spTree>
    <p:extLst>
      <p:ext uri="{BB962C8B-B14F-4D97-AF65-F5344CB8AC3E}">
        <p14:creationId xmlns:p14="http://schemas.microsoft.com/office/powerpoint/2010/main" xmlns="" val="16834730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of PARAS</a:t>
            </a:r>
            <a:endParaRPr lang="en-US" dirty="0"/>
          </a:p>
        </p:txBody>
      </p:sp>
      <p:sp>
        <p:nvSpPr>
          <p:cNvPr id="3" name="Content Placeholder 2"/>
          <p:cNvSpPr>
            <a:spLocks noGrp="1"/>
          </p:cNvSpPr>
          <p:nvPr>
            <p:ph idx="1"/>
          </p:nvPr>
        </p:nvSpPr>
        <p:spPr>
          <a:xfrm>
            <a:off x="457200" y="1340768"/>
            <a:ext cx="8229600" cy="4785395"/>
          </a:xfrm>
        </p:spPr>
        <p:txBody>
          <a:bodyPr/>
          <a:lstStyle/>
          <a:p>
            <a:pPr algn="just">
              <a:buFont typeface="Wingdings" pitchFamily="2" charset="2"/>
              <a:buChar char="v"/>
            </a:pPr>
            <a:r>
              <a:rPr lang="en-US" sz="1700" dirty="0"/>
              <a:t>Hard copies of pension cases are first received &amp; diarized and sent to respective Authorization sections in CPAO after verifying special seal and sign of PAO for data entry and data verification.</a:t>
            </a:r>
          </a:p>
          <a:p>
            <a:pPr algn="just">
              <a:buFont typeface="Wingdings" pitchFamily="2" charset="2"/>
              <a:buChar char="v"/>
            </a:pPr>
            <a:r>
              <a:rPr lang="en-US" sz="1700" dirty="0"/>
              <a:t>In authorization sections ePPO cases are verified against the data already received from PAO electronically &amp; for normal cases data entry is done and then verified against the pension case received.</a:t>
            </a:r>
          </a:p>
          <a:p>
            <a:pPr algn="just">
              <a:buFont typeface="Wingdings" pitchFamily="2" charset="2"/>
              <a:buChar char="v"/>
            </a:pPr>
            <a:r>
              <a:rPr lang="en-US" sz="1700" dirty="0"/>
              <a:t>After successful verification, SSA is printed and signed if any discrepancy is found then case is marked as returned &amp; return letter is printed indicating the reason for return. In case of ePPO SSA is also digitally signed by PAO.</a:t>
            </a:r>
          </a:p>
          <a:p>
            <a:pPr algn="just">
              <a:buFont typeface="Wingdings" pitchFamily="2" charset="2"/>
              <a:buChar char="v"/>
            </a:pPr>
            <a:r>
              <a:rPr lang="en-US" sz="1700" dirty="0"/>
              <a:t>Printed SSA &amp; return letter is sent to Dispatch section which assigns them speed post numbers &amp; sends those cases to post office to be dispatched to BANKS /  Pensioners / PAO’s (Ministries /Departments).</a:t>
            </a:r>
          </a:p>
          <a:p>
            <a:pPr algn="just">
              <a:buFont typeface="Wingdings" pitchFamily="2" charset="2"/>
              <a:buChar char="v"/>
            </a:pPr>
            <a:r>
              <a:rPr lang="en-US" sz="1700" dirty="0"/>
              <a:t>Once the case is received in CPAO Pensioner can track its processing thru CPAO’s Website (cpao.nic.in / cpao.gov.in).</a:t>
            </a:r>
          </a:p>
          <a:p>
            <a:pPr algn="just">
              <a:buFont typeface="Wingdings" pitchFamily="2" charset="2"/>
              <a:buChar char="v"/>
            </a:pPr>
            <a:r>
              <a:rPr lang="en-US" sz="1700" dirty="0"/>
              <a:t>PARAS also has module for registering &amp; processing RTI / Grievances ( Phone/Website/Letters) i.e. grievances can be registered thru website of CPAO by pensioner or thru Call Centre of CPAO, registered grievances are then processed in CPAO and replies are send to pensioner thru email or by letter.</a:t>
            </a:r>
          </a:p>
          <a:p>
            <a:endParaRPr lang="en-US" dirty="0"/>
          </a:p>
        </p:txBody>
      </p:sp>
      <p:sp>
        <p:nvSpPr>
          <p:cNvPr id="5" name="Slide Number Placeholder 4"/>
          <p:cNvSpPr>
            <a:spLocks noGrp="1"/>
          </p:cNvSpPr>
          <p:nvPr>
            <p:ph type="sldNum" sz="quarter" idx="12"/>
          </p:nvPr>
        </p:nvSpPr>
        <p:spPr/>
        <p:txBody>
          <a:bodyPr/>
          <a:lstStyle/>
          <a:p>
            <a:fld id="{000DED92-D604-4A2D-90E1-5968715BED6A}" type="slidenum">
              <a:rPr lang="es-ES" smtClean="0"/>
              <a:pPr/>
              <a:t>15</a:t>
            </a:fld>
            <a:endParaRPr lang="es-ES"/>
          </a:p>
        </p:txBody>
      </p:sp>
    </p:spTree>
    <p:extLst>
      <p:ext uri="{BB962C8B-B14F-4D97-AF65-F5344CB8AC3E}">
        <p14:creationId xmlns="" xmlns:p14="http://schemas.microsoft.com/office/powerpoint/2010/main" val="526039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subTitle" idx="1"/>
          </p:nvPr>
        </p:nvSpPr>
        <p:spPr>
          <a:xfrm>
            <a:off x="304800" y="228600"/>
            <a:ext cx="8659813" cy="6858000"/>
          </a:xfrm>
        </p:spPr>
        <p:txBody>
          <a:bodyPr/>
          <a:lstStyle/>
          <a:p>
            <a:pPr>
              <a:defRPr/>
            </a:pPr>
            <a:r>
              <a:rPr lang="en-US" sz="2800" b="1" dirty="0" smtClean="0">
                <a:solidFill>
                  <a:schemeClr val="accent6">
                    <a:lumMod val="50000"/>
                  </a:schemeClr>
                </a:solidFill>
              </a:rPr>
              <a:t>CPAO &amp; New Pension Scheme-AR </a:t>
            </a:r>
            <a:endParaRPr lang="en-US" sz="1800" dirty="0" smtClean="0"/>
          </a:p>
          <a:p>
            <a:pPr marL="609600" indent="-609600" algn="just" eaLnBrk="1" hangingPunct="1">
              <a:buClr>
                <a:schemeClr val="tx1"/>
              </a:buClr>
              <a:buSzTx/>
              <a:buFont typeface="Wingdings" pitchFamily="2" charset="2"/>
              <a:buChar char="v"/>
              <a:defRPr/>
            </a:pPr>
            <a:r>
              <a:rPr lang="en-US" sz="2400" dirty="0" smtClean="0">
                <a:effectLst/>
              </a:rPr>
              <a:t> </a:t>
            </a:r>
            <a:r>
              <a:rPr lang="en-US" sz="2400" dirty="0">
                <a:effectLst/>
              </a:rPr>
              <a:t>As an interim arrangement, CPAO was made Custodian of maintenance of all records related to the fund of subscribers till an Authority-PFRDA, constituted by Government for framing all activities and to take over New Pension Scheme, came into force. </a:t>
            </a:r>
            <a:endParaRPr lang="en-US" sz="2400" dirty="0" smtClean="0">
              <a:effectLst/>
            </a:endParaRPr>
          </a:p>
          <a:p>
            <a:pPr marL="609600" indent="-609600" algn="just" eaLnBrk="1" hangingPunct="1">
              <a:buClr>
                <a:schemeClr val="tx1"/>
              </a:buClr>
              <a:buSzTx/>
              <a:buFont typeface="Wingdings" pitchFamily="2" charset="2"/>
              <a:buChar char="v"/>
              <a:defRPr/>
            </a:pPr>
            <a:r>
              <a:rPr lang="en-US" sz="2400" dirty="0" smtClean="0">
                <a:effectLst/>
              </a:rPr>
              <a:t>CPAO is making pension payments for </a:t>
            </a:r>
            <a:r>
              <a:rPr lang="en-US" sz="2400" dirty="0">
                <a:effectLst/>
              </a:rPr>
              <a:t>deceased and disabled employees covered under New Pension </a:t>
            </a:r>
            <a:r>
              <a:rPr lang="en-US" sz="2400" dirty="0" smtClean="0">
                <a:effectLst/>
              </a:rPr>
              <a:t>Scheme.</a:t>
            </a:r>
          </a:p>
          <a:p>
            <a:pPr marL="609600" indent="-609600" algn="just" eaLnBrk="1" hangingPunct="1">
              <a:buClr>
                <a:schemeClr val="tx1"/>
              </a:buClr>
              <a:buSzTx/>
              <a:buFont typeface="Wingdings" pitchFamily="2" charset="2"/>
              <a:buChar char="v"/>
              <a:defRPr/>
            </a:pPr>
            <a:r>
              <a:rPr lang="en-US" sz="2400" dirty="0" smtClean="0"/>
              <a:t>CPAO is responsible for Preparation of Budget under NPS</a:t>
            </a:r>
            <a:endParaRPr lang="en-US" sz="2400" dirty="0" smtClean="0">
              <a:effectLst/>
            </a:endParaRPr>
          </a:p>
          <a:p>
            <a:pPr marL="609600" indent="-609600" algn="just" eaLnBrk="1" hangingPunct="1">
              <a:buClr>
                <a:schemeClr val="tx1"/>
              </a:buClr>
              <a:buSzTx/>
              <a:buFont typeface="Wingdings" pitchFamily="2" charset="2"/>
              <a:buChar char="v"/>
              <a:defRPr/>
            </a:pPr>
            <a:r>
              <a:rPr lang="en-US" sz="2400" dirty="0" smtClean="0">
                <a:effectLst/>
              </a:rPr>
              <a:t>The </a:t>
            </a:r>
            <a:r>
              <a:rPr lang="en-US" sz="2400" dirty="0">
                <a:effectLst/>
              </a:rPr>
              <a:t>Provisional Pension is being electronically remitted by CPAO in respect of </a:t>
            </a:r>
            <a:r>
              <a:rPr lang="en-US" sz="2400" dirty="0" smtClean="0">
                <a:effectLst/>
              </a:rPr>
              <a:t>New </a:t>
            </a:r>
            <a:r>
              <a:rPr lang="en-US" sz="2400" dirty="0">
                <a:effectLst/>
              </a:rPr>
              <a:t>Pension Scheme subscribers each month by direct credit to the pension account of the beneficiary after the completion of the first time identification formalities by the pension account holding branch</a:t>
            </a:r>
            <a:r>
              <a:rPr lang="en-US" sz="2400" dirty="0" smtClean="0">
                <a:effectLst/>
              </a:rPr>
              <a:t>.</a:t>
            </a:r>
          </a:p>
          <a:p>
            <a:pPr marL="609600" indent="-609600" algn="l" eaLnBrk="1" hangingPunct="1">
              <a:buClr>
                <a:schemeClr val="tx1"/>
              </a:buClr>
              <a:buSzTx/>
              <a:buFont typeface="Wingdings" pitchFamily="2" charset="2"/>
              <a:buChar char="q"/>
              <a:defRPr/>
            </a:pPr>
            <a:endParaRPr lang="hi-IN" sz="2400" dirty="0" smtClean="0"/>
          </a:p>
        </p:txBody>
      </p:sp>
      <p:sp>
        <p:nvSpPr>
          <p:cNvPr id="3" name="Slide Number Placeholder 2"/>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16</a:t>
            </a:fld>
            <a:endParaRPr lang="en-US"/>
          </a:p>
        </p:txBody>
      </p:sp>
    </p:spTree>
    <p:extLst>
      <p:ext uri="{BB962C8B-B14F-4D97-AF65-F5344CB8AC3E}">
        <p14:creationId xmlns:p14="http://schemas.microsoft.com/office/powerpoint/2010/main" xmlns="" val="17420698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normAutofit fontScale="90000"/>
          </a:bodyPr>
          <a:lstStyle/>
          <a:p>
            <a:r>
              <a:rPr lang="en-US" sz="3200" b="1" dirty="0" smtClean="0">
                <a:solidFill>
                  <a:schemeClr val="accent6">
                    <a:lumMod val="50000"/>
                  </a:schemeClr>
                </a:solidFill>
              </a:rPr>
              <a:t/>
            </a:r>
            <a:br>
              <a:rPr lang="en-US" sz="3200" b="1" dirty="0" smtClean="0">
                <a:solidFill>
                  <a:schemeClr val="accent6">
                    <a:lumMod val="50000"/>
                  </a:schemeClr>
                </a:solidFill>
              </a:rPr>
            </a:br>
            <a:r>
              <a:rPr lang="en-US" sz="3200" b="1" dirty="0" smtClean="0">
                <a:solidFill>
                  <a:schemeClr val="accent6">
                    <a:lumMod val="50000"/>
                  </a:schemeClr>
                </a:solidFill>
              </a:rPr>
              <a:t/>
            </a:r>
            <a:br>
              <a:rPr lang="en-US" sz="3200" b="1" dirty="0" smtClean="0">
                <a:solidFill>
                  <a:schemeClr val="accent6">
                    <a:lumMod val="50000"/>
                  </a:schemeClr>
                </a:solidFill>
              </a:rPr>
            </a:br>
            <a:r>
              <a:rPr lang="en-US" sz="3200" b="1" dirty="0" smtClean="0">
                <a:solidFill>
                  <a:schemeClr val="accent6">
                    <a:lumMod val="50000"/>
                  </a:schemeClr>
                </a:solidFill>
              </a:rPr>
              <a:t>CPAO </a:t>
            </a:r>
            <a:r>
              <a:rPr lang="en-US" sz="3200" b="1" dirty="0">
                <a:solidFill>
                  <a:schemeClr val="accent6">
                    <a:lumMod val="50000"/>
                  </a:schemeClr>
                </a:solidFill>
              </a:rPr>
              <a:t>&amp; </a:t>
            </a:r>
            <a:r>
              <a:rPr lang="en-US" sz="3200" b="1" dirty="0" smtClean="0">
                <a:solidFill>
                  <a:schemeClr val="accent6">
                    <a:lumMod val="50000"/>
                  </a:schemeClr>
                </a:solidFill>
              </a:rPr>
              <a:t>New Pension Scheme-AR </a:t>
            </a:r>
            <a:r>
              <a:rPr lang="en-US" dirty="0">
                <a:solidFill>
                  <a:schemeClr val="accent6">
                    <a:lumMod val="50000"/>
                  </a:schemeClr>
                </a:solidFill>
              </a:rPr>
              <a:t/>
            </a:r>
            <a:br>
              <a:rPr lang="en-US" dirty="0">
                <a:solidFill>
                  <a:schemeClr val="accent6">
                    <a:lumMod val="50000"/>
                  </a:schemeClr>
                </a:solidFill>
              </a:rPr>
            </a:br>
            <a:endParaRPr lang="en-US" dirty="0"/>
          </a:p>
        </p:txBody>
      </p:sp>
      <p:sp>
        <p:nvSpPr>
          <p:cNvPr id="3" name="Content Placeholder 2"/>
          <p:cNvSpPr>
            <a:spLocks noGrp="1"/>
          </p:cNvSpPr>
          <p:nvPr>
            <p:ph idx="1"/>
          </p:nvPr>
        </p:nvSpPr>
        <p:spPr>
          <a:xfrm>
            <a:off x="323528" y="836712"/>
            <a:ext cx="8363272" cy="5616624"/>
          </a:xfrm>
        </p:spPr>
        <p:txBody>
          <a:bodyPr/>
          <a:lstStyle/>
          <a:p>
            <a:pPr algn="just">
              <a:buFont typeface="Wingdings" pitchFamily="2" charset="2"/>
              <a:buChar char="v"/>
            </a:pPr>
            <a:r>
              <a:rPr lang="en-IN" sz="2800" dirty="0"/>
              <a:t>During the year 2014-15, an expenditure of Rs.1087000 (6 no. of pensioners) for ordinary pension (Invalid Pension) and Rs.6611000 (18 no. of pensioners) has been incurred for disbursement of Extra Ordinary Pension (Disability Pension</a:t>
            </a:r>
            <a:r>
              <a:rPr lang="en-IN" sz="2800" dirty="0" smtClean="0"/>
              <a:t>).</a:t>
            </a:r>
          </a:p>
          <a:p>
            <a:pPr algn="just">
              <a:buFont typeface="Wingdings" pitchFamily="2" charset="2"/>
              <a:buChar char="v"/>
            </a:pPr>
            <a:r>
              <a:rPr lang="en-IN" sz="2800" dirty="0"/>
              <a:t>A</a:t>
            </a:r>
            <a:r>
              <a:rPr lang="en-IN" sz="2800" dirty="0" smtClean="0"/>
              <a:t>n </a:t>
            </a:r>
            <a:r>
              <a:rPr lang="en-IN" sz="2800" dirty="0"/>
              <a:t>expenditure of </a:t>
            </a:r>
            <a:r>
              <a:rPr lang="en-IN" sz="2800" dirty="0" err="1"/>
              <a:t>Rs</a:t>
            </a:r>
            <a:r>
              <a:rPr lang="en-IN" sz="2800" dirty="0"/>
              <a:t>. 19,45,46000 and Rs.5,81,81000 </a:t>
            </a:r>
            <a:r>
              <a:rPr lang="en-IN" sz="2800" dirty="0" smtClean="0"/>
              <a:t>was incurred </a:t>
            </a:r>
            <a:r>
              <a:rPr lang="en-IN" sz="2800" dirty="0"/>
              <a:t>for disbursement of Ordinary pension to 1393 </a:t>
            </a:r>
            <a:r>
              <a:rPr lang="en-IN" sz="2800" dirty="0" smtClean="0"/>
              <a:t>family pensioners </a:t>
            </a:r>
            <a:r>
              <a:rPr lang="en-IN" sz="2800" dirty="0"/>
              <a:t>and Extra ordinary pension to 204 </a:t>
            </a:r>
            <a:r>
              <a:rPr lang="en-IN" sz="2800" dirty="0" smtClean="0"/>
              <a:t>family pensioners respectively .</a:t>
            </a:r>
            <a:endParaRPr lang="en-US" sz="2800" dirty="0"/>
          </a:p>
          <a:p>
            <a:pPr algn="just"/>
            <a:endParaRPr lang="en-US" sz="2800" dirty="0"/>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17</a:t>
            </a:fld>
            <a:endParaRPr lang="en-US"/>
          </a:p>
        </p:txBody>
      </p:sp>
    </p:spTree>
    <p:extLst>
      <p:ext uri="{BB962C8B-B14F-4D97-AF65-F5344CB8AC3E}">
        <p14:creationId xmlns:p14="http://schemas.microsoft.com/office/powerpoint/2010/main" xmlns="" val="32659639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Break up of NPS-AR cases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793846069"/>
              </p:ext>
            </p:extLst>
          </p:nvPr>
        </p:nvGraphicFramePr>
        <p:xfrm>
          <a:off x="1" y="1371600"/>
          <a:ext cx="9144000" cy="4724401"/>
        </p:xfrm>
        <a:graphic>
          <a:graphicData uri="http://schemas.openxmlformats.org/drawingml/2006/table">
            <a:tbl>
              <a:tblPr firstRow="1" bandRow="1">
                <a:tableStyleId>{5C22544A-7EE6-4342-B048-85BDC9FD1C3A}</a:tableStyleId>
              </a:tblPr>
              <a:tblGrid>
                <a:gridCol w="2349484"/>
                <a:gridCol w="1190634"/>
                <a:gridCol w="1428760"/>
                <a:gridCol w="1349385"/>
                <a:gridCol w="1301737"/>
                <a:gridCol w="1524000"/>
              </a:tblGrid>
              <a:tr h="1129474">
                <a:tc>
                  <a:txBody>
                    <a:bodyPr/>
                    <a:lstStyle/>
                    <a:p>
                      <a:r>
                        <a:rPr lang="en-US" dirty="0" smtClean="0">
                          <a:solidFill>
                            <a:schemeClr val="accent6">
                              <a:lumMod val="75000"/>
                            </a:schemeClr>
                          </a:solidFill>
                        </a:rPr>
                        <a:t>Pension Type</a:t>
                      </a:r>
                      <a:endParaRPr lang="en-US" dirty="0">
                        <a:solidFill>
                          <a:schemeClr val="accent6">
                            <a:lumMod val="75000"/>
                          </a:schemeClr>
                        </a:solidFill>
                      </a:endParaRPr>
                    </a:p>
                  </a:txBody>
                  <a:tcPr>
                    <a:solidFill>
                      <a:srgbClr val="CCECFF"/>
                    </a:solidFill>
                  </a:tcPr>
                </a:tc>
                <a:tc>
                  <a:txBody>
                    <a:bodyPr/>
                    <a:lstStyle/>
                    <a:p>
                      <a:r>
                        <a:rPr lang="en-US" dirty="0" smtClean="0">
                          <a:solidFill>
                            <a:schemeClr val="accent6">
                              <a:lumMod val="75000"/>
                            </a:schemeClr>
                          </a:solidFill>
                        </a:rPr>
                        <a:t>OP</a:t>
                      </a:r>
                      <a:endParaRPr lang="en-US" dirty="0">
                        <a:solidFill>
                          <a:schemeClr val="accent6">
                            <a:lumMod val="75000"/>
                          </a:schemeClr>
                        </a:solidFill>
                      </a:endParaRPr>
                    </a:p>
                  </a:txBody>
                  <a:tcPr>
                    <a:solidFill>
                      <a:srgbClr val="CCECFF"/>
                    </a:solidFill>
                  </a:tcPr>
                </a:tc>
                <a:tc>
                  <a:txBody>
                    <a:bodyPr/>
                    <a:lstStyle/>
                    <a:p>
                      <a:r>
                        <a:rPr lang="en-US" dirty="0" smtClean="0">
                          <a:solidFill>
                            <a:schemeClr val="accent6">
                              <a:lumMod val="75000"/>
                            </a:schemeClr>
                          </a:solidFill>
                        </a:rPr>
                        <a:t>EOP</a:t>
                      </a:r>
                      <a:endParaRPr lang="en-US" dirty="0">
                        <a:solidFill>
                          <a:schemeClr val="accent6">
                            <a:lumMod val="75000"/>
                          </a:schemeClr>
                        </a:solidFill>
                      </a:endParaRPr>
                    </a:p>
                  </a:txBody>
                  <a:tcPr>
                    <a:solidFill>
                      <a:srgbClr val="CCECFF"/>
                    </a:solidFill>
                  </a:tcPr>
                </a:tc>
                <a:tc>
                  <a:txBody>
                    <a:bodyPr/>
                    <a:lstStyle/>
                    <a:p>
                      <a:r>
                        <a:rPr lang="en-US" dirty="0" smtClean="0">
                          <a:solidFill>
                            <a:schemeClr val="accent6">
                              <a:lumMod val="75000"/>
                            </a:schemeClr>
                          </a:solidFill>
                        </a:rPr>
                        <a:t>DOP</a:t>
                      </a:r>
                      <a:endParaRPr lang="en-US" dirty="0">
                        <a:solidFill>
                          <a:schemeClr val="accent6">
                            <a:lumMod val="75000"/>
                          </a:schemeClr>
                        </a:solidFill>
                      </a:endParaRPr>
                    </a:p>
                  </a:txBody>
                  <a:tcPr>
                    <a:solidFill>
                      <a:srgbClr val="CCECFF"/>
                    </a:solidFill>
                  </a:tcPr>
                </a:tc>
                <a:tc>
                  <a:txBody>
                    <a:bodyPr/>
                    <a:lstStyle/>
                    <a:p>
                      <a:r>
                        <a:rPr lang="en-US" dirty="0" smtClean="0">
                          <a:solidFill>
                            <a:schemeClr val="accent6">
                              <a:lumMod val="75000"/>
                            </a:schemeClr>
                          </a:solidFill>
                        </a:rPr>
                        <a:t>DEOP</a:t>
                      </a:r>
                      <a:endParaRPr lang="en-US" dirty="0">
                        <a:solidFill>
                          <a:schemeClr val="accent6">
                            <a:lumMod val="75000"/>
                          </a:schemeClr>
                        </a:solidFill>
                      </a:endParaRPr>
                    </a:p>
                  </a:txBody>
                  <a:tcPr>
                    <a:solidFill>
                      <a:srgbClr val="CCECFF"/>
                    </a:solidFill>
                  </a:tcPr>
                </a:tc>
                <a:tc>
                  <a:txBody>
                    <a:bodyPr/>
                    <a:lstStyle/>
                    <a:p>
                      <a:r>
                        <a:rPr lang="en-US" dirty="0" smtClean="0">
                          <a:solidFill>
                            <a:schemeClr val="accent6">
                              <a:lumMod val="75000"/>
                            </a:schemeClr>
                          </a:solidFill>
                        </a:rPr>
                        <a:t>TOTAL</a:t>
                      </a:r>
                      <a:endParaRPr lang="en-US" dirty="0">
                        <a:solidFill>
                          <a:schemeClr val="accent6">
                            <a:lumMod val="75000"/>
                          </a:schemeClr>
                        </a:solidFill>
                      </a:endParaRPr>
                    </a:p>
                  </a:txBody>
                  <a:tcPr>
                    <a:solidFill>
                      <a:srgbClr val="CCECFF"/>
                    </a:solidFill>
                  </a:tcPr>
                </a:tc>
              </a:tr>
              <a:tr h="1129474">
                <a:tc>
                  <a:txBody>
                    <a:bodyPr/>
                    <a:lstStyle/>
                    <a:p>
                      <a:r>
                        <a:rPr lang="en-US" dirty="0" smtClean="0"/>
                        <a:t>Total Cases</a:t>
                      </a:r>
                      <a:endParaRPr lang="en-US" dirty="0"/>
                    </a:p>
                  </a:txBody>
                  <a:tcPr>
                    <a:solidFill>
                      <a:srgbClr val="CCECFF"/>
                    </a:solidFill>
                  </a:tcPr>
                </a:tc>
                <a:tc>
                  <a:txBody>
                    <a:bodyPr/>
                    <a:lstStyle/>
                    <a:p>
                      <a:r>
                        <a:rPr lang="en-US" dirty="0" smtClean="0"/>
                        <a:t>2681</a:t>
                      </a:r>
                      <a:endParaRPr lang="en-US" dirty="0"/>
                    </a:p>
                  </a:txBody>
                  <a:tcPr>
                    <a:solidFill>
                      <a:srgbClr val="CCECFF"/>
                    </a:solidFill>
                  </a:tcPr>
                </a:tc>
                <a:tc>
                  <a:txBody>
                    <a:bodyPr/>
                    <a:lstStyle/>
                    <a:p>
                      <a:r>
                        <a:rPr lang="en-US" dirty="0" smtClean="0"/>
                        <a:t>305</a:t>
                      </a:r>
                      <a:endParaRPr lang="en-US" dirty="0"/>
                    </a:p>
                  </a:txBody>
                  <a:tcPr>
                    <a:solidFill>
                      <a:srgbClr val="CCECFF"/>
                    </a:solidFill>
                  </a:tcPr>
                </a:tc>
                <a:tc>
                  <a:txBody>
                    <a:bodyPr/>
                    <a:lstStyle/>
                    <a:p>
                      <a:r>
                        <a:rPr lang="en-US" dirty="0" smtClean="0"/>
                        <a:t>9</a:t>
                      </a:r>
                      <a:endParaRPr lang="en-US" dirty="0"/>
                    </a:p>
                  </a:txBody>
                  <a:tcPr>
                    <a:solidFill>
                      <a:srgbClr val="CCECFF"/>
                    </a:solidFill>
                  </a:tcPr>
                </a:tc>
                <a:tc>
                  <a:txBody>
                    <a:bodyPr/>
                    <a:lstStyle/>
                    <a:p>
                      <a:r>
                        <a:rPr lang="en-US" dirty="0" smtClean="0"/>
                        <a:t>31</a:t>
                      </a:r>
                      <a:endParaRPr lang="en-US" dirty="0"/>
                    </a:p>
                  </a:txBody>
                  <a:tcPr>
                    <a:solidFill>
                      <a:srgbClr val="CCECFF"/>
                    </a:solidFill>
                  </a:tcPr>
                </a:tc>
                <a:tc>
                  <a:txBody>
                    <a:bodyPr/>
                    <a:lstStyle/>
                    <a:p>
                      <a:r>
                        <a:rPr lang="en-US" dirty="0" smtClean="0"/>
                        <a:t>3026</a:t>
                      </a:r>
                      <a:endParaRPr lang="en-US" dirty="0"/>
                    </a:p>
                  </a:txBody>
                  <a:tcPr>
                    <a:solidFill>
                      <a:srgbClr val="CCECFF"/>
                    </a:solidFill>
                  </a:tcPr>
                </a:tc>
              </a:tr>
              <a:tr h="1335979">
                <a:tc>
                  <a:txBody>
                    <a:bodyPr/>
                    <a:lstStyle/>
                    <a:p>
                      <a:r>
                        <a:rPr lang="en-US" dirty="0" smtClean="0"/>
                        <a:t>Total payment verified</a:t>
                      </a:r>
                      <a:endParaRPr lang="en-US" dirty="0"/>
                    </a:p>
                  </a:txBody>
                  <a:tcPr>
                    <a:solidFill>
                      <a:srgbClr val="CCECFF"/>
                    </a:solidFill>
                  </a:tcPr>
                </a:tc>
                <a:tc>
                  <a:txBody>
                    <a:bodyPr/>
                    <a:lstStyle/>
                    <a:p>
                      <a:r>
                        <a:rPr lang="en-US" dirty="0" smtClean="0"/>
                        <a:t>2302</a:t>
                      </a:r>
                      <a:endParaRPr lang="en-US" dirty="0"/>
                    </a:p>
                  </a:txBody>
                  <a:tcPr>
                    <a:solidFill>
                      <a:srgbClr val="CCECFF"/>
                    </a:solidFill>
                  </a:tcPr>
                </a:tc>
                <a:tc>
                  <a:txBody>
                    <a:bodyPr/>
                    <a:lstStyle/>
                    <a:p>
                      <a:r>
                        <a:rPr lang="en-US" dirty="0" smtClean="0"/>
                        <a:t>291</a:t>
                      </a:r>
                      <a:endParaRPr lang="en-US" dirty="0"/>
                    </a:p>
                  </a:txBody>
                  <a:tcPr>
                    <a:solidFill>
                      <a:srgbClr val="CCECFF"/>
                    </a:solidFill>
                  </a:tcPr>
                </a:tc>
                <a:tc>
                  <a:txBody>
                    <a:bodyPr/>
                    <a:lstStyle/>
                    <a:p>
                      <a:r>
                        <a:rPr lang="en-US" dirty="0" smtClean="0"/>
                        <a:t>9</a:t>
                      </a:r>
                      <a:endParaRPr lang="en-US" dirty="0"/>
                    </a:p>
                  </a:txBody>
                  <a:tcPr>
                    <a:solidFill>
                      <a:srgbClr val="CCECFF"/>
                    </a:solidFill>
                  </a:tcPr>
                </a:tc>
                <a:tc>
                  <a:txBody>
                    <a:bodyPr/>
                    <a:lstStyle/>
                    <a:p>
                      <a:r>
                        <a:rPr lang="en-US" dirty="0" smtClean="0"/>
                        <a:t>27</a:t>
                      </a:r>
                      <a:endParaRPr lang="en-US" dirty="0"/>
                    </a:p>
                  </a:txBody>
                  <a:tcPr>
                    <a:solidFill>
                      <a:srgbClr val="CCECFF"/>
                    </a:solidFill>
                  </a:tcPr>
                </a:tc>
                <a:tc>
                  <a:txBody>
                    <a:bodyPr/>
                    <a:lstStyle/>
                    <a:p>
                      <a:r>
                        <a:rPr lang="en-US" dirty="0" smtClean="0"/>
                        <a:t>2629</a:t>
                      </a:r>
                      <a:endParaRPr lang="en-US" dirty="0"/>
                    </a:p>
                  </a:txBody>
                  <a:tcPr>
                    <a:solidFill>
                      <a:srgbClr val="CCECFF"/>
                    </a:solidFill>
                  </a:tcPr>
                </a:tc>
              </a:tr>
              <a:tr h="1129474">
                <a:tc>
                  <a:txBody>
                    <a:bodyPr/>
                    <a:lstStyle/>
                    <a:p>
                      <a:endParaRPr lang="en-US" dirty="0"/>
                    </a:p>
                  </a:txBody>
                  <a:tcPr>
                    <a:solidFill>
                      <a:srgbClr val="CCECFF"/>
                    </a:solidFill>
                  </a:tcPr>
                </a:tc>
                <a:tc>
                  <a:txBody>
                    <a:bodyPr/>
                    <a:lstStyle/>
                    <a:p>
                      <a:endParaRPr lang="en-US" dirty="0"/>
                    </a:p>
                  </a:txBody>
                  <a:tcPr>
                    <a:solidFill>
                      <a:srgbClr val="CCECFF"/>
                    </a:solidFill>
                  </a:tcPr>
                </a:tc>
                <a:tc>
                  <a:txBody>
                    <a:bodyPr/>
                    <a:lstStyle/>
                    <a:p>
                      <a:endParaRPr lang="en-US"/>
                    </a:p>
                  </a:txBody>
                  <a:tcPr>
                    <a:solidFill>
                      <a:srgbClr val="CCECFF"/>
                    </a:solidFill>
                  </a:tcPr>
                </a:tc>
                <a:tc>
                  <a:txBody>
                    <a:bodyPr/>
                    <a:lstStyle/>
                    <a:p>
                      <a:endParaRPr lang="en-US"/>
                    </a:p>
                  </a:txBody>
                  <a:tcPr>
                    <a:solidFill>
                      <a:srgbClr val="CCECFF"/>
                    </a:solidFill>
                  </a:tcPr>
                </a:tc>
                <a:tc>
                  <a:txBody>
                    <a:bodyPr/>
                    <a:lstStyle/>
                    <a:p>
                      <a:endParaRPr lang="en-US" dirty="0"/>
                    </a:p>
                  </a:txBody>
                  <a:tcPr>
                    <a:solidFill>
                      <a:srgbClr val="CCECFF"/>
                    </a:solidFill>
                  </a:tcPr>
                </a:tc>
                <a:tc>
                  <a:txBody>
                    <a:bodyPr/>
                    <a:lstStyle/>
                    <a:p>
                      <a:endParaRPr lang="en-US" dirty="0"/>
                    </a:p>
                  </a:txBody>
                  <a:tcPr>
                    <a:solidFill>
                      <a:srgbClr val="CCECFF"/>
                    </a:solidFill>
                  </a:tcPr>
                </a:tc>
              </a:tr>
            </a:tbl>
          </a:graphicData>
        </a:graphic>
      </p:graphicFrame>
      <p:sp>
        <p:nvSpPr>
          <p:cNvPr id="5" name="Slide Number Placeholder 4"/>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18</a:t>
            </a:fld>
            <a:endParaRPr lang="en-US"/>
          </a:p>
        </p:txBody>
      </p:sp>
    </p:spTree>
    <p:extLst>
      <p:ext uri="{BB962C8B-B14F-4D97-AF65-F5344CB8AC3E}">
        <p14:creationId xmlns:p14="http://schemas.microsoft.com/office/powerpoint/2010/main" xmlns="" val="14148331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subTitle" idx="1"/>
          </p:nvPr>
        </p:nvSpPr>
        <p:spPr>
          <a:xfrm>
            <a:off x="0" y="116633"/>
            <a:ext cx="8964613" cy="6552728"/>
          </a:xfrm>
        </p:spPr>
        <p:txBody>
          <a:bodyPr/>
          <a:lstStyle/>
          <a:p>
            <a:pPr marL="609600" indent="-609600" eaLnBrk="1" hangingPunct="1">
              <a:buClr>
                <a:schemeClr val="tx1"/>
              </a:buClr>
              <a:buSzTx/>
              <a:defRPr/>
            </a:pPr>
            <a:r>
              <a:rPr lang="en-US" b="1" u="sng" dirty="0" smtClean="0">
                <a:solidFill>
                  <a:schemeClr val="accent6">
                    <a:lumMod val="50000"/>
                  </a:schemeClr>
                </a:solidFill>
              </a:rPr>
              <a:t>VOLUME OF WORK</a:t>
            </a:r>
          </a:p>
          <a:p>
            <a:pPr marL="609600" indent="-609600" algn="just" eaLnBrk="1" hangingPunct="1">
              <a:buClr>
                <a:schemeClr val="tx1"/>
              </a:buClr>
              <a:buSzTx/>
              <a:buFont typeface="Wingdings" pitchFamily="2" charset="2"/>
              <a:buChar char="v"/>
              <a:defRPr/>
            </a:pPr>
            <a:r>
              <a:rPr lang="en-IN" sz="2800" dirty="0">
                <a:effectLst/>
              </a:rPr>
              <a:t>The trend of receipt of new pension cases as well as of the amendment/revision  cases in CPAO  during last few years has been as under:- </a:t>
            </a:r>
            <a:endParaRPr lang="en-IN" sz="2800" dirty="0" smtClean="0">
              <a:effectLst/>
            </a:endParaRPr>
          </a:p>
          <a:p>
            <a:pPr algn="l" eaLnBrk="1" hangingPunct="1">
              <a:buClr>
                <a:schemeClr val="tx1"/>
              </a:buClr>
              <a:buSzTx/>
              <a:defRPr/>
            </a:pPr>
            <a:endParaRPr lang="en-US" dirty="0">
              <a:effectLst/>
            </a:endParaRPr>
          </a:p>
          <a:p>
            <a:pPr marL="609600" indent="-609600" eaLnBrk="1" hangingPunct="1">
              <a:buClr>
                <a:schemeClr val="tx1"/>
              </a:buClr>
              <a:buSzTx/>
              <a:buFont typeface="Wingdings" pitchFamily="2" charset="2"/>
              <a:buChar char="q"/>
              <a:defRPr/>
            </a:pPr>
            <a:endParaRPr lang="en-US" b="1" u="sng" dirty="0" smtClean="0">
              <a:solidFill>
                <a:srgbClr val="FFFF00"/>
              </a:solidFill>
            </a:endParaRPr>
          </a:p>
          <a:p>
            <a:pPr marL="609600" indent="-609600" eaLnBrk="1" hangingPunct="1">
              <a:buClr>
                <a:schemeClr val="tx1"/>
              </a:buClr>
              <a:buSzTx/>
              <a:defRPr/>
            </a:pPr>
            <a:endParaRPr lang="en-US" b="1" u="sng" dirty="0" smtClean="0">
              <a:solidFill>
                <a:srgbClr val="FFFF00"/>
              </a:solidFill>
            </a:endParaRPr>
          </a:p>
          <a:p>
            <a:pPr marL="609600" indent="-609600" algn="l" eaLnBrk="1" hangingPunct="1">
              <a:buClr>
                <a:schemeClr val="tx1"/>
              </a:buClr>
              <a:buSzTx/>
              <a:buFont typeface="Wingdings" pitchFamily="2" charset="2"/>
              <a:buChar char="q"/>
              <a:defRPr/>
            </a:pPr>
            <a:endParaRPr lang="en-US" sz="2000" b="1" u="sng" dirty="0" smtClean="0"/>
          </a:p>
          <a:p>
            <a:pPr marL="609600" indent="-609600" algn="l" eaLnBrk="1" hangingPunct="1">
              <a:buClr>
                <a:schemeClr val="tx1"/>
              </a:buClr>
              <a:buSzTx/>
              <a:defRPr/>
            </a:pPr>
            <a:endParaRPr lang="en-US" sz="2000" b="1" u="sng" dirty="0" smtClean="0"/>
          </a:p>
          <a:p>
            <a:pPr marL="609600" indent="-609600" algn="l" eaLnBrk="1" hangingPunct="1">
              <a:buClr>
                <a:schemeClr val="tx1"/>
              </a:buClr>
              <a:buSzTx/>
              <a:defRPr/>
            </a:pPr>
            <a:endParaRPr lang="en-US" sz="2000" dirty="0" smtClean="0"/>
          </a:p>
          <a:p>
            <a:pPr marL="609600" indent="-609600" algn="l" eaLnBrk="1" hangingPunct="1">
              <a:buClr>
                <a:schemeClr val="tx1"/>
              </a:buClr>
              <a:buSzTx/>
              <a:buFont typeface="Wingdings" pitchFamily="2" charset="2"/>
              <a:buChar char="q"/>
              <a:defRPr/>
            </a:pPr>
            <a:endParaRPr lang="hi-IN" sz="1400" dirty="0" smtClean="0"/>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19</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2227365043"/>
              </p:ext>
            </p:extLst>
          </p:nvPr>
        </p:nvGraphicFramePr>
        <p:xfrm>
          <a:off x="0" y="2060849"/>
          <a:ext cx="9143999" cy="4797155"/>
        </p:xfrm>
        <a:graphic>
          <a:graphicData uri="http://schemas.openxmlformats.org/drawingml/2006/table">
            <a:tbl>
              <a:tblPr firstRow="1" firstCol="1" bandRow="1">
                <a:tableStyleId>{5C22544A-7EE6-4342-B048-85BDC9FD1C3A}</a:tableStyleId>
              </a:tblPr>
              <a:tblGrid>
                <a:gridCol w="2989942"/>
                <a:gridCol w="2525486"/>
                <a:gridCol w="3628571"/>
              </a:tblGrid>
              <a:tr h="393211">
                <a:tc>
                  <a:txBody>
                    <a:bodyPr/>
                    <a:lstStyle/>
                    <a:p>
                      <a:pPr marL="0" marR="0" algn="just">
                        <a:lnSpc>
                          <a:spcPct val="115000"/>
                        </a:lnSpc>
                        <a:spcBef>
                          <a:spcPts val="0"/>
                        </a:spcBef>
                        <a:spcAft>
                          <a:spcPts val="0"/>
                        </a:spcAft>
                      </a:pPr>
                      <a:r>
                        <a:rPr lang="en-IN" sz="1400" dirty="0">
                          <a:solidFill>
                            <a:schemeClr val="tx1"/>
                          </a:solidFill>
                          <a:effectLst/>
                        </a:rPr>
                        <a:t>Financial Year</a:t>
                      </a:r>
                      <a:endParaRPr lang="en-US" sz="1100" dirty="0">
                        <a:solidFill>
                          <a:schemeClr val="tx1"/>
                        </a:solidFill>
                        <a:effectLst/>
                        <a:latin typeface="Cambria"/>
                        <a:ea typeface="Times New Roman"/>
                        <a:cs typeface="Times New Roman"/>
                      </a:endParaRPr>
                    </a:p>
                  </a:txBody>
                  <a:tcPr marL="68580" marR="68580" marT="0" marB="0">
                    <a:solidFill>
                      <a:schemeClr val="accent1">
                        <a:lumMod val="90000"/>
                      </a:schemeClr>
                    </a:solidFill>
                  </a:tcPr>
                </a:tc>
                <a:tc>
                  <a:txBody>
                    <a:bodyPr/>
                    <a:lstStyle/>
                    <a:p>
                      <a:pPr marL="0" marR="0" algn="just">
                        <a:lnSpc>
                          <a:spcPct val="115000"/>
                        </a:lnSpc>
                        <a:spcBef>
                          <a:spcPts val="0"/>
                        </a:spcBef>
                        <a:spcAft>
                          <a:spcPts val="0"/>
                        </a:spcAft>
                      </a:pPr>
                      <a:r>
                        <a:rPr lang="en-IN" sz="1400">
                          <a:solidFill>
                            <a:schemeClr val="tx1"/>
                          </a:solidFill>
                          <a:effectLst/>
                        </a:rPr>
                        <a:t>Fresh PPO </a:t>
                      </a:r>
                      <a:endParaRPr lang="en-US" sz="1100">
                        <a:solidFill>
                          <a:schemeClr val="tx1"/>
                        </a:solidFill>
                        <a:effectLst/>
                        <a:latin typeface="Cambria"/>
                        <a:ea typeface="Times New Roman"/>
                        <a:cs typeface="Times New Roman"/>
                      </a:endParaRPr>
                    </a:p>
                  </a:txBody>
                  <a:tcPr marL="68580" marR="68580" marT="0" marB="0">
                    <a:solidFill>
                      <a:schemeClr val="accent1">
                        <a:lumMod val="90000"/>
                      </a:schemeClr>
                    </a:solidFill>
                  </a:tcPr>
                </a:tc>
                <a:tc>
                  <a:txBody>
                    <a:bodyPr/>
                    <a:lstStyle/>
                    <a:p>
                      <a:pPr marL="0" marR="0" algn="just">
                        <a:lnSpc>
                          <a:spcPct val="115000"/>
                        </a:lnSpc>
                        <a:spcBef>
                          <a:spcPts val="0"/>
                        </a:spcBef>
                        <a:spcAft>
                          <a:spcPts val="0"/>
                        </a:spcAft>
                      </a:pPr>
                      <a:r>
                        <a:rPr lang="en-IN" sz="1400" dirty="0">
                          <a:solidFill>
                            <a:schemeClr val="tx1"/>
                          </a:solidFill>
                          <a:effectLst/>
                        </a:rPr>
                        <a:t>Amendment/Revision PPO</a:t>
                      </a:r>
                      <a:endParaRPr lang="en-US" sz="1100" dirty="0">
                        <a:solidFill>
                          <a:schemeClr val="tx1"/>
                        </a:solidFill>
                        <a:effectLst/>
                        <a:latin typeface="Cambria"/>
                        <a:ea typeface="Times New Roman"/>
                        <a:cs typeface="Times New Roman"/>
                      </a:endParaRPr>
                    </a:p>
                  </a:txBody>
                  <a:tcPr marL="68580" marR="68580" marT="0" marB="0">
                    <a:solidFill>
                      <a:schemeClr val="accent1">
                        <a:lumMod val="90000"/>
                      </a:schemeClr>
                    </a:solidFill>
                  </a:tcPr>
                </a:tc>
              </a:tr>
              <a:tr h="550493">
                <a:tc>
                  <a:txBody>
                    <a:bodyPr/>
                    <a:lstStyle/>
                    <a:p>
                      <a:pPr marL="0" marR="0" algn="just">
                        <a:lnSpc>
                          <a:spcPct val="115000"/>
                        </a:lnSpc>
                        <a:spcBef>
                          <a:spcPts val="0"/>
                        </a:spcBef>
                        <a:spcAft>
                          <a:spcPts val="0"/>
                        </a:spcAft>
                      </a:pPr>
                      <a:r>
                        <a:rPr lang="en-US" sz="2000" b="1" dirty="0" smtClean="0">
                          <a:solidFill>
                            <a:schemeClr val="tx1"/>
                          </a:solidFill>
                          <a:effectLst/>
                          <a:latin typeface="Cambria"/>
                          <a:ea typeface="Times New Roman"/>
                          <a:cs typeface="Times New Roman"/>
                        </a:rPr>
                        <a:t>1990-91</a:t>
                      </a:r>
                      <a:endParaRPr lang="en-US" sz="2000" b="1" dirty="0">
                        <a:solidFill>
                          <a:schemeClr val="tx1"/>
                        </a:solidFill>
                        <a:effectLst/>
                        <a:latin typeface="Cambria"/>
                        <a:ea typeface="Times New Roman"/>
                        <a:cs typeface="Times New Roman"/>
                      </a:endParaRPr>
                    </a:p>
                  </a:txBody>
                  <a:tcPr marL="68580" marR="68580" marT="0" marB="0">
                    <a:solidFill>
                      <a:schemeClr val="accent1">
                        <a:lumMod val="90000"/>
                      </a:schemeClr>
                    </a:solidFill>
                  </a:tcPr>
                </a:tc>
                <a:tc>
                  <a:txBody>
                    <a:bodyPr/>
                    <a:lstStyle/>
                    <a:p>
                      <a:pPr marL="0" marR="0" algn="r">
                        <a:lnSpc>
                          <a:spcPct val="115000"/>
                        </a:lnSpc>
                        <a:spcBef>
                          <a:spcPts val="0"/>
                        </a:spcBef>
                        <a:spcAft>
                          <a:spcPts val="0"/>
                        </a:spcAft>
                      </a:pPr>
                      <a:r>
                        <a:rPr lang="en-US" sz="2000" b="1" dirty="0" smtClean="0">
                          <a:solidFill>
                            <a:schemeClr val="tx1"/>
                          </a:solidFill>
                          <a:effectLst/>
                          <a:latin typeface="Cambria"/>
                          <a:ea typeface="Times New Roman"/>
                          <a:cs typeface="Times New Roman"/>
                        </a:rPr>
                        <a:t>21750</a:t>
                      </a:r>
                      <a:endParaRPr lang="en-US" sz="2000" b="1" dirty="0">
                        <a:solidFill>
                          <a:schemeClr val="tx1"/>
                        </a:solidFill>
                        <a:effectLst/>
                        <a:latin typeface="Cambria"/>
                        <a:ea typeface="Times New Roman"/>
                        <a:cs typeface="Times New Roman"/>
                      </a:endParaRPr>
                    </a:p>
                  </a:txBody>
                  <a:tcPr marL="68580" marR="68580" marT="0" marB="0">
                    <a:solidFill>
                      <a:schemeClr val="accent1">
                        <a:lumMod val="90000"/>
                      </a:schemeClr>
                    </a:solidFill>
                  </a:tcPr>
                </a:tc>
                <a:tc>
                  <a:txBody>
                    <a:bodyPr/>
                    <a:lstStyle/>
                    <a:p>
                      <a:pPr marL="0" marR="0" algn="r">
                        <a:lnSpc>
                          <a:spcPct val="115000"/>
                        </a:lnSpc>
                        <a:spcBef>
                          <a:spcPts val="0"/>
                        </a:spcBef>
                        <a:spcAft>
                          <a:spcPts val="0"/>
                        </a:spcAft>
                      </a:pPr>
                      <a:r>
                        <a:rPr lang="en-US" sz="2000" b="1" dirty="0" smtClean="0">
                          <a:solidFill>
                            <a:schemeClr val="tx1"/>
                          </a:solidFill>
                          <a:effectLst/>
                          <a:latin typeface="Cambria"/>
                          <a:ea typeface="Times New Roman"/>
                          <a:cs typeface="Times New Roman"/>
                        </a:rPr>
                        <a:t>2325</a:t>
                      </a:r>
                      <a:endParaRPr lang="en-US" sz="2000" b="1" dirty="0">
                        <a:solidFill>
                          <a:schemeClr val="tx1"/>
                        </a:solidFill>
                        <a:effectLst/>
                        <a:latin typeface="Cambria"/>
                        <a:ea typeface="Times New Roman"/>
                        <a:cs typeface="Times New Roman"/>
                      </a:endParaRPr>
                    </a:p>
                  </a:txBody>
                  <a:tcPr marL="68580" marR="68580" marT="0" marB="0">
                    <a:solidFill>
                      <a:schemeClr val="accent1">
                        <a:lumMod val="90000"/>
                      </a:schemeClr>
                    </a:solidFill>
                  </a:tcPr>
                </a:tc>
              </a:tr>
              <a:tr h="550493">
                <a:tc>
                  <a:txBody>
                    <a:bodyPr/>
                    <a:lstStyle/>
                    <a:p>
                      <a:pPr marL="0" marR="0" algn="just">
                        <a:lnSpc>
                          <a:spcPct val="115000"/>
                        </a:lnSpc>
                        <a:spcBef>
                          <a:spcPts val="0"/>
                        </a:spcBef>
                        <a:spcAft>
                          <a:spcPts val="0"/>
                        </a:spcAft>
                      </a:pPr>
                      <a:r>
                        <a:rPr lang="en-US" sz="2000" b="1" dirty="0" smtClean="0">
                          <a:solidFill>
                            <a:schemeClr val="tx1"/>
                          </a:solidFill>
                          <a:effectLst/>
                          <a:latin typeface="Cambria"/>
                          <a:ea typeface="Times New Roman"/>
                          <a:cs typeface="Times New Roman"/>
                        </a:rPr>
                        <a:t>1991-92</a:t>
                      </a:r>
                      <a:endParaRPr lang="en-US" sz="2000" b="1" dirty="0">
                        <a:solidFill>
                          <a:schemeClr val="tx1"/>
                        </a:solidFill>
                        <a:effectLst/>
                        <a:latin typeface="Cambria"/>
                        <a:ea typeface="Times New Roman"/>
                        <a:cs typeface="Times New Roman"/>
                      </a:endParaRPr>
                    </a:p>
                  </a:txBody>
                  <a:tcPr marL="68580" marR="68580" marT="0" marB="0">
                    <a:solidFill>
                      <a:schemeClr val="accent1">
                        <a:lumMod val="90000"/>
                      </a:schemeClr>
                    </a:solidFill>
                  </a:tcPr>
                </a:tc>
                <a:tc>
                  <a:txBody>
                    <a:bodyPr/>
                    <a:lstStyle/>
                    <a:p>
                      <a:pPr marL="0" marR="0" algn="r">
                        <a:lnSpc>
                          <a:spcPct val="115000"/>
                        </a:lnSpc>
                        <a:spcBef>
                          <a:spcPts val="0"/>
                        </a:spcBef>
                        <a:spcAft>
                          <a:spcPts val="0"/>
                        </a:spcAft>
                      </a:pPr>
                      <a:r>
                        <a:rPr lang="en-US" sz="2000" b="1" dirty="0" smtClean="0">
                          <a:solidFill>
                            <a:schemeClr val="tx1"/>
                          </a:solidFill>
                          <a:effectLst/>
                          <a:latin typeface="Cambria"/>
                          <a:ea typeface="Times New Roman"/>
                          <a:cs typeface="Times New Roman"/>
                        </a:rPr>
                        <a:t>27645</a:t>
                      </a:r>
                      <a:endParaRPr lang="en-US" sz="2000" b="1" dirty="0">
                        <a:solidFill>
                          <a:schemeClr val="tx1"/>
                        </a:solidFill>
                        <a:effectLst/>
                        <a:latin typeface="Cambria"/>
                        <a:ea typeface="Times New Roman"/>
                        <a:cs typeface="Times New Roman"/>
                      </a:endParaRPr>
                    </a:p>
                  </a:txBody>
                  <a:tcPr marL="68580" marR="68580" marT="0" marB="0">
                    <a:solidFill>
                      <a:schemeClr val="accent1">
                        <a:lumMod val="90000"/>
                      </a:schemeClr>
                    </a:solidFill>
                  </a:tcPr>
                </a:tc>
                <a:tc>
                  <a:txBody>
                    <a:bodyPr/>
                    <a:lstStyle/>
                    <a:p>
                      <a:pPr marL="0" marR="0" algn="r">
                        <a:lnSpc>
                          <a:spcPct val="115000"/>
                        </a:lnSpc>
                        <a:spcBef>
                          <a:spcPts val="0"/>
                        </a:spcBef>
                        <a:spcAft>
                          <a:spcPts val="0"/>
                        </a:spcAft>
                      </a:pPr>
                      <a:r>
                        <a:rPr lang="en-US" sz="2000" b="1" dirty="0" smtClean="0">
                          <a:solidFill>
                            <a:schemeClr val="tx1"/>
                          </a:solidFill>
                          <a:effectLst/>
                          <a:latin typeface="Cambria"/>
                          <a:ea typeface="Times New Roman"/>
                          <a:cs typeface="Times New Roman"/>
                        </a:rPr>
                        <a:t>16600</a:t>
                      </a:r>
                      <a:endParaRPr lang="en-US" sz="2000" b="1" dirty="0">
                        <a:solidFill>
                          <a:schemeClr val="tx1"/>
                        </a:solidFill>
                        <a:effectLst/>
                        <a:latin typeface="Cambria"/>
                        <a:ea typeface="Times New Roman"/>
                        <a:cs typeface="Times New Roman"/>
                      </a:endParaRPr>
                    </a:p>
                  </a:txBody>
                  <a:tcPr marL="68580" marR="68580" marT="0" marB="0">
                    <a:solidFill>
                      <a:schemeClr val="accent1">
                        <a:lumMod val="90000"/>
                      </a:schemeClr>
                    </a:solidFill>
                  </a:tcPr>
                </a:tc>
              </a:tr>
              <a:tr h="550493">
                <a:tc>
                  <a:txBody>
                    <a:bodyPr/>
                    <a:lstStyle/>
                    <a:p>
                      <a:pPr marL="0" marR="0" algn="just">
                        <a:lnSpc>
                          <a:spcPct val="115000"/>
                        </a:lnSpc>
                        <a:spcBef>
                          <a:spcPts val="0"/>
                        </a:spcBef>
                        <a:spcAft>
                          <a:spcPts val="0"/>
                        </a:spcAft>
                      </a:pPr>
                      <a:r>
                        <a:rPr lang="en-IN" sz="2000" b="1" dirty="0">
                          <a:solidFill>
                            <a:schemeClr val="tx1"/>
                          </a:solidFill>
                          <a:effectLst/>
                        </a:rPr>
                        <a:t>2011-12</a:t>
                      </a:r>
                      <a:endParaRPr lang="en-US" sz="1600" b="1" dirty="0">
                        <a:solidFill>
                          <a:schemeClr val="tx1"/>
                        </a:solidFill>
                        <a:effectLst/>
                        <a:latin typeface="Cambria"/>
                        <a:ea typeface="Times New Roman"/>
                        <a:cs typeface="Times New Roman"/>
                      </a:endParaRPr>
                    </a:p>
                  </a:txBody>
                  <a:tcPr marL="68580" marR="68580" marT="0" marB="0">
                    <a:solidFill>
                      <a:schemeClr val="accent1">
                        <a:lumMod val="90000"/>
                      </a:schemeClr>
                    </a:solidFill>
                  </a:tcPr>
                </a:tc>
                <a:tc>
                  <a:txBody>
                    <a:bodyPr/>
                    <a:lstStyle/>
                    <a:p>
                      <a:pPr marL="0" marR="0" algn="r">
                        <a:lnSpc>
                          <a:spcPct val="115000"/>
                        </a:lnSpc>
                        <a:spcBef>
                          <a:spcPts val="0"/>
                        </a:spcBef>
                        <a:spcAft>
                          <a:spcPts val="0"/>
                        </a:spcAft>
                      </a:pPr>
                      <a:r>
                        <a:rPr lang="en-IN" sz="2000" b="1" dirty="0">
                          <a:solidFill>
                            <a:schemeClr val="tx1"/>
                          </a:solidFill>
                          <a:effectLst/>
                        </a:rPr>
                        <a:t>46986</a:t>
                      </a:r>
                      <a:endParaRPr lang="en-US" sz="1600" b="1" dirty="0">
                        <a:solidFill>
                          <a:schemeClr val="tx1"/>
                        </a:solidFill>
                        <a:effectLst/>
                        <a:latin typeface="Cambria"/>
                        <a:ea typeface="Times New Roman"/>
                        <a:cs typeface="Times New Roman"/>
                      </a:endParaRPr>
                    </a:p>
                  </a:txBody>
                  <a:tcPr marL="68580" marR="68580" marT="0" marB="0">
                    <a:solidFill>
                      <a:schemeClr val="accent1">
                        <a:lumMod val="90000"/>
                      </a:schemeClr>
                    </a:solidFill>
                  </a:tcPr>
                </a:tc>
                <a:tc>
                  <a:txBody>
                    <a:bodyPr/>
                    <a:lstStyle/>
                    <a:p>
                      <a:pPr marL="0" marR="0" algn="r">
                        <a:lnSpc>
                          <a:spcPct val="115000"/>
                        </a:lnSpc>
                        <a:spcBef>
                          <a:spcPts val="0"/>
                        </a:spcBef>
                        <a:spcAft>
                          <a:spcPts val="0"/>
                        </a:spcAft>
                      </a:pPr>
                      <a:r>
                        <a:rPr lang="en-IN" sz="2000" b="1" dirty="0">
                          <a:solidFill>
                            <a:schemeClr val="tx1"/>
                          </a:solidFill>
                          <a:effectLst/>
                        </a:rPr>
                        <a:t>249628</a:t>
                      </a:r>
                      <a:endParaRPr lang="en-US" sz="1600" b="1" dirty="0">
                        <a:solidFill>
                          <a:schemeClr val="tx1"/>
                        </a:solidFill>
                        <a:effectLst/>
                        <a:latin typeface="Cambria"/>
                        <a:ea typeface="Times New Roman"/>
                        <a:cs typeface="Times New Roman"/>
                      </a:endParaRPr>
                    </a:p>
                  </a:txBody>
                  <a:tcPr marL="68580" marR="68580" marT="0" marB="0">
                    <a:solidFill>
                      <a:schemeClr val="accent1">
                        <a:lumMod val="90000"/>
                      </a:schemeClr>
                    </a:solidFill>
                  </a:tcPr>
                </a:tc>
              </a:tr>
              <a:tr h="550493">
                <a:tc>
                  <a:txBody>
                    <a:bodyPr/>
                    <a:lstStyle/>
                    <a:p>
                      <a:pPr marL="0" marR="0" algn="just">
                        <a:lnSpc>
                          <a:spcPct val="115000"/>
                        </a:lnSpc>
                        <a:spcBef>
                          <a:spcPts val="0"/>
                        </a:spcBef>
                        <a:spcAft>
                          <a:spcPts val="0"/>
                        </a:spcAft>
                      </a:pPr>
                      <a:r>
                        <a:rPr lang="en-IN" sz="2000" b="1" dirty="0">
                          <a:solidFill>
                            <a:schemeClr val="tx1"/>
                          </a:solidFill>
                          <a:effectLst/>
                        </a:rPr>
                        <a:t>2012-13</a:t>
                      </a:r>
                      <a:endParaRPr lang="en-US" sz="1600" b="1" dirty="0">
                        <a:solidFill>
                          <a:schemeClr val="tx1"/>
                        </a:solidFill>
                        <a:effectLst/>
                        <a:latin typeface="Cambria"/>
                        <a:ea typeface="Times New Roman"/>
                        <a:cs typeface="Times New Roman"/>
                      </a:endParaRPr>
                    </a:p>
                  </a:txBody>
                  <a:tcPr marL="68580" marR="68580" marT="0" marB="0">
                    <a:solidFill>
                      <a:schemeClr val="accent1">
                        <a:lumMod val="90000"/>
                      </a:schemeClr>
                    </a:solidFill>
                  </a:tcPr>
                </a:tc>
                <a:tc>
                  <a:txBody>
                    <a:bodyPr/>
                    <a:lstStyle/>
                    <a:p>
                      <a:pPr marL="0" marR="0" algn="r">
                        <a:lnSpc>
                          <a:spcPct val="115000"/>
                        </a:lnSpc>
                        <a:spcBef>
                          <a:spcPts val="0"/>
                        </a:spcBef>
                        <a:spcAft>
                          <a:spcPts val="0"/>
                        </a:spcAft>
                      </a:pPr>
                      <a:r>
                        <a:rPr lang="en-IN" sz="2000" b="1" dirty="0">
                          <a:solidFill>
                            <a:schemeClr val="tx1"/>
                          </a:solidFill>
                          <a:effectLst/>
                        </a:rPr>
                        <a:t>46816</a:t>
                      </a:r>
                      <a:endParaRPr lang="en-US" sz="1600" b="1" dirty="0">
                        <a:solidFill>
                          <a:schemeClr val="tx1"/>
                        </a:solidFill>
                        <a:effectLst/>
                        <a:latin typeface="Cambria"/>
                        <a:ea typeface="Times New Roman"/>
                        <a:cs typeface="Times New Roman"/>
                      </a:endParaRPr>
                    </a:p>
                  </a:txBody>
                  <a:tcPr marL="68580" marR="68580" marT="0" marB="0">
                    <a:solidFill>
                      <a:schemeClr val="accent1">
                        <a:lumMod val="90000"/>
                      </a:schemeClr>
                    </a:solidFill>
                  </a:tcPr>
                </a:tc>
                <a:tc>
                  <a:txBody>
                    <a:bodyPr/>
                    <a:lstStyle/>
                    <a:p>
                      <a:pPr marL="0" marR="0" algn="r">
                        <a:lnSpc>
                          <a:spcPct val="115000"/>
                        </a:lnSpc>
                        <a:spcBef>
                          <a:spcPts val="0"/>
                        </a:spcBef>
                        <a:spcAft>
                          <a:spcPts val="0"/>
                        </a:spcAft>
                      </a:pPr>
                      <a:r>
                        <a:rPr lang="en-IN" sz="2000" b="1" dirty="0">
                          <a:solidFill>
                            <a:schemeClr val="tx1"/>
                          </a:solidFill>
                          <a:effectLst/>
                        </a:rPr>
                        <a:t>189571</a:t>
                      </a:r>
                      <a:endParaRPr lang="en-US" sz="1600" b="1" dirty="0">
                        <a:solidFill>
                          <a:schemeClr val="tx1"/>
                        </a:solidFill>
                        <a:effectLst/>
                        <a:latin typeface="Cambria"/>
                        <a:ea typeface="Times New Roman"/>
                        <a:cs typeface="Times New Roman"/>
                      </a:endParaRPr>
                    </a:p>
                  </a:txBody>
                  <a:tcPr marL="68580" marR="68580" marT="0" marB="0">
                    <a:solidFill>
                      <a:schemeClr val="accent1">
                        <a:lumMod val="90000"/>
                      </a:schemeClr>
                    </a:solidFill>
                  </a:tcPr>
                </a:tc>
              </a:tr>
              <a:tr h="550493">
                <a:tc>
                  <a:txBody>
                    <a:bodyPr/>
                    <a:lstStyle/>
                    <a:p>
                      <a:pPr marL="0" marR="0" algn="just">
                        <a:lnSpc>
                          <a:spcPct val="115000"/>
                        </a:lnSpc>
                        <a:spcBef>
                          <a:spcPts val="0"/>
                        </a:spcBef>
                        <a:spcAft>
                          <a:spcPts val="0"/>
                        </a:spcAft>
                      </a:pPr>
                      <a:r>
                        <a:rPr lang="en-IN" sz="2000" b="1" dirty="0">
                          <a:solidFill>
                            <a:schemeClr val="tx1"/>
                          </a:solidFill>
                          <a:effectLst/>
                        </a:rPr>
                        <a:t>2013-14</a:t>
                      </a:r>
                      <a:endParaRPr lang="en-US" sz="1600" b="1" dirty="0">
                        <a:solidFill>
                          <a:schemeClr val="tx1"/>
                        </a:solidFill>
                        <a:effectLst/>
                        <a:latin typeface="Cambria"/>
                        <a:ea typeface="Times New Roman"/>
                        <a:cs typeface="Times New Roman"/>
                      </a:endParaRPr>
                    </a:p>
                  </a:txBody>
                  <a:tcPr marL="68580" marR="68580" marT="0" marB="0">
                    <a:solidFill>
                      <a:schemeClr val="accent1">
                        <a:lumMod val="90000"/>
                      </a:schemeClr>
                    </a:solidFill>
                  </a:tcPr>
                </a:tc>
                <a:tc>
                  <a:txBody>
                    <a:bodyPr/>
                    <a:lstStyle/>
                    <a:p>
                      <a:pPr marL="0" marR="0" algn="r">
                        <a:lnSpc>
                          <a:spcPct val="115000"/>
                        </a:lnSpc>
                        <a:spcBef>
                          <a:spcPts val="0"/>
                        </a:spcBef>
                        <a:spcAft>
                          <a:spcPts val="0"/>
                        </a:spcAft>
                      </a:pPr>
                      <a:r>
                        <a:rPr lang="en-IN" sz="2000" b="1" dirty="0">
                          <a:solidFill>
                            <a:schemeClr val="tx1"/>
                          </a:solidFill>
                          <a:effectLst/>
                        </a:rPr>
                        <a:t>42530</a:t>
                      </a:r>
                      <a:endParaRPr lang="en-US" sz="1600" b="1" dirty="0">
                        <a:solidFill>
                          <a:schemeClr val="tx1"/>
                        </a:solidFill>
                        <a:effectLst/>
                        <a:latin typeface="Cambria"/>
                        <a:ea typeface="Times New Roman"/>
                        <a:cs typeface="Times New Roman"/>
                      </a:endParaRPr>
                    </a:p>
                  </a:txBody>
                  <a:tcPr marL="68580" marR="68580" marT="0" marB="0">
                    <a:solidFill>
                      <a:schemeClr val="accent1">
                        <a:lumMod val="90000"/>
                      </a:schemeClr>
                    </a:solidFill>
                  </a:tcPr>
                </a:tc>
                <a:tc>
                  <a:txBody>
                    <a:bodyPr/>
                    <a:lstStyle/>
                    <a:p>
                      <a:pPr marL="0" marR="0" algn="r">
                        <a:lnSpc>
                          <a:spcPct val="115000"/>
                        </a:lnSpc>
                        <a:spcBef>
                          <a:spcPts val="0"/>
                        </a:spcBef>
                        <a:spcAft>
                          <a:spcPts val="0"/>
                        </a:spcAft>
                      </a:pPr>
                      <a:r>
                        <a:rPr lang="en-IN" sz="2000" b="1" dirty="0">
                          <a:solidFill>
                            <a:schemeClr val="tx1"/>
                          </a:solidFill>
                          <a:effectLst/>
                        </a:rPr>
                        <a:t>280384</a:t>
                      </a:r>
                      <a:endParaRPr lang="en-US" sz="1600" b="1" dirty="0">
                        <a:solidFill>
                          <a:schemeClr val="tx1"/>
                        </a:solidFill>
                        <a:effectLst/>
                        <a:latin typeface="Cambria"/>
                        <a:ea typeface="Times New Roman"/>
                        <a:cs typeface="Times New Roman"/>
                      </a:endParaRPr>
                    </a:p>
                  </a:txBody>
                  <a:tcPr marL="68580" marR="68580" marT="0" marB="0">
                    <a:solidFill>
                      <a:schemeClr val="accent1">
                        <a:lumMod val="90000"/>
                      </a:schemeClr>
                    </a:solidFill>
                  </a:tcPr>
                </a:tc>
              </a:tr>
              <a:tr h="550493">
                <a:tc>
                  <a:txBody>
                    <a:bodyPr/>
                    <a:lstStyle/>
                    <a:p>
                      <a:pPr marL="0" marR="0" algn="just">
                        <a:lnSpc>
                          <a:spcPct val="115000"/>
                        </a:lnSpc>
                        <a:spcBef>
                          <a:spcPts val="0"/>
                        </a:spcBef>
                        <a:spcAft>
                          <a:spcPts val="0"/>
                        </a:spcAft>
                      </a:pPr>
                      <a:r>
                        <a:rPr lang="en-IN" sz="2000" b="1">
                          <a:solidFill>
                            <a:schemeClr val="tx1"/>
                          </a:solidFill>
                          <a:effectLst/>
                        </a:rPr>
                        <a:t>2014-15</a:t>
                      </a:r>
                      <a:endParaRPr lang="en-US" sz="1600" b="1">
                        <a:solidFill>
                          <a:schemeClr val="tx1"/>
                        </a:solidFill>
                        <a:effectLst/>
                        <a:latin typeface="Cambria"/>
                        <a:ea typeface="Times New Roman"/>
                        <a:cs typeface="Times New Roman"/>
                      </a:endParaRPr>
                    </a:p>
                  </a:txBody>
                  <a:tcPr marL="68580" marR="68580" marT="0" marB="0">
                    <a:solidFill>
                      <a:schemeClr val="accent1">
                        <a:lumMod val="90000"/>
                      </a:schemeClr>
                    </a:solidFill>
                  </a:tcPr>
                </a:tc>
                <a:tc>
                  <a:txBody>
                    <a:bodyPr/>
                    <a:lstStyle/>
                    <a:p>
                      <a:pPr marL="0" marR="0" algn="r">
                        <a:lnSpc>
                          <a:spcPct val="115000"/>
                        </a:lnSpc>
                        <a:spcBef>
                          <a:spcPts val="0"/>
                        </a:spcBef>
                        <a:spcAft>
                          <a:spcPts val="0"/>
                        </a:spcAft>
                      </a:pPr>
                      <a:r>
                        <a:rPr lang="en-IN" sz="2000" b="1" dirty="0">
                          <a:solidFill>
                            <a:schemeClr val="tx1"/>
                          </a:solidFill>
                          <a:effectLst/>
                        </a:rPr>
                        <a:t>45015</a:t>
                      </a:r>
                      <a:endParaRPr lang="en-US" sz="1600" b="1" dirty="0">
                        <a:solidFill>
                          <a:schemeClr val="tx1"/>
                        </a:solidFill>
                        <a:effectLst/>
                        <a:latin typeface="Cambria"/>
                        <a:ea typeface="Times New Roman"/>
                        <a:cs typeface="Times New Roman"/>
                      </a:endParaRPr>
                    </a:p>
                  </a:txBody>
                  <a:tcPr marL="68580" marR="68580" marT="0" marB="0">
                    <a:solidFill>
                      <a:schemeClr val="accent1">
                        <a:lumMod val="90000"/>
                      </a:schemeClr>
                    </a:solidFill>
                  </a:tcPr>
                </a:tc>
                <a:tc>
                  <a:txBody>
                    <a:bodyPr/>
                    <a:lstStyle/>
                    <a:p>
                      <a:pPr marL="0" marR="0" algn="r">
                        <a:lnSpc>
                          <a:spcPct val="115000"/>
                        </a:lnSpc>
                        <a:spcBef>
                          <a:spcPts val="0"/>
                        </a:spcBef>
                        <a:spcAft>
                          <a:spcPts val="0"/>
                        </a:spcAft>
                      </a:pPr>
                      <a:r>
                        <a:rPr lang="en-IN" sz="2000" b="1" dirty="0">
                          <a:solidFill>
                            <a:schemeClr val="tx1"/>
                          </a:solidFill>
                          <a:effectLst/>
                        </a:rPr>
                        <a:t>129644</a:t>
                      </a:r>
                      <a:endParaRPr lang="en-US" sz="1600" b="1" dirty="0">
                        <a:solidFill>
                          <a:schemeClr val="tx1"/>
                        </a:solidFill>
                        <a:effectLst/>
                        <a:latin typeface="Cambria"/>
                        <a:ea typeface="Times New Roman"/>
                        <a:cs typeface="Times New Roman"/>
                      </a:endParaRPr>
                    </a:p>
                  </a:txBody>
                  <a:tcPr marL="68580" marR="68580" marT="0" marB="0">
                    <a:solidFill>
                      <a:schemeClr val="accent1">
                        <a:lumMod val="90000"/>
                      </a:schemeClr>
                    </a:solidFill>
                  </a:tcPr>
                </a:tc>
              </a:tr>
              <a:tr h="550493">
                <a:tc>
                  <a:txBody>
                    <a:bodyPr/>
                    <a:lstStyle/>
                    <a:p>
                      <a:pPr marL="0" marR="0" algn="just">
                        <a:lnSpc>
                          <a:spcPct val="115000"/>
                        </a:lnSpc>
                        <a:spcBef>
                          <a:spcPts val="0"/>
                        </a:spcBef>
                        <a:spcAft>
                          <a:spcPts val="0"/>
                        </a:spcAft>
                      </a:pPr>
                      <a:r>
                        <a:rPr lang="en-IN" sz="2000" b="1">
                          <a:solidFill>
                            <a:schemeClr val="tx1"/>
                          </a:solidFill>
                          <a:effectLst/>
                        </a:rPr>
                        <a:t>2015-16       (6 months)</a:t>
                      </a:r>
                      <a:endParaRPr lang="en-US" sz="1600" b="1">
                        <a:solidFill>
                          <a:schemeClr val="tx1"/>
                        </a:solidFill>
                        <a:effectLst/>
                        <a:latin typeface="Cambria"/>
                        <a:ea typeface="Times New Roman"/>
                        <a:cs typeface="Times New Roman"/>
                      </a:endParaRPr>
                    </a:p>
                  </a:txBody>
                  <a:tcPr marL="68580" marR="68580" marT="0" marB="0">
                    <a:solidFill>
                      <a:schemeClr val="accent1">
                        <a:lumMod val="90000"/>
                      </a:schemeClr>
                    </a:solidFill>
                  </a:tcPr>
                </a:tc>
                <a:tc>
                  <a:txBody>
                    <a:bodyPr/>
                    <a:lstStyle/>
                    <a:p>
                      <a:pPr marL="0" marR="0" algn="r">
                        <a:lnSpc>
                          <a:spcPct val="115000"/>
                        </a:lnSpc>
                        <a:spcBef>
                          <a:spcPts val="0"/>
                        </a:spcBef>
                        <a:spcAft>
                          <a:spcPts val="0"/>
                        </a:spcAft>
                      </a:pPr>
                      <a:r>
                        <a:rPr lang="en-IN" sz="2000" b="1" dirty="0">
                          <a:solidFill>
                            <a:schemeClr val="tx1"/>
                          </a:solidFill>
                          <a:effectLst/>
                        </a:rPr>
                        <a:t>19834</a:t>
                      </a:r>
                      <a:endParaRPr lang="en-US" sz="1600" b="1" dirty="0">
                        <a:solidFill>
                          <a:schemeClr val="tx1"/>
                        </a:solidFill>
                        <a:effectLst/>
                        <a:latin typeface="Cambria"/>
                        <a:ea typeface="Times New Roman"/>
                        <a:cs typeface="Times New Roman"/>
                      </a:endParaRPr>
                    </a:p>
                  </a:txBody>
                  <a:tcPr marL="68580" marR="68580" marT="0" marB="0">
                    <a:solidFill>
                      <a:schemeClr val="accent1">
                        <a:lumMod val="90000"/>
                      </a:schemeClr>
                    </a:solidFill>
                  </a:tcPr>
                </a:tc>
                <a:tc>
                  <a:txBody>
                    <a:bodyPr/>
                    <a:lstStyle/>
                    <a:p>
                      <a:pPr marL="0" marR="0" algn="r">
                        <a:lnSpc>
                          <a:spcPct val="115000"/>
                        </a:lnSpc>
                        <a:spcBef>
                          <a:spcPts val="0"/>
                        </a:spcBef>
                        <a:spcAft>
                          <a:spcPts val="0"/>
                        </a:spcAft>
                      </a:pPr>
                      <a:r>
                        <a:rPr lang="en-IN" sz="2000" b="1" dirty="0">
                          <a:solidFill>
                            <a:schemeClr val="tx1"/>
                          </a:solidFill>
                          <a:effectLst/>
                        </a:rPr>
                        <a:t>77186</a:t>
                      </a:r>
                      <a:endParaRPr lang="en-US" sz="1600" b="1" dirty="0">
                        <a:solidFill>
                          <a:schemeClr val="tx1"/>
                        </a:solidFill>
                        <a:effectLst/>
                        <a:latin typeface="Cambria"/>
                        <a:ea typeface="Times New Roman"/>
                        <a:cs typeface="Times New Roman"/>
                      </a:endParaRPr>
                    </a:p>
                  </a:txBody>
                  <a:tcPr marL="68580" marR="68580" marT="0" marB="0">
                    <a:solidFill>
                      <a:schemeClr val="accent1">
                        <a:lumMod val="90000"/>
                      </a:schemeClr>
                    </a:solidFill>
                  </a:tcPr>
                </a:tc>
              </a:tr>
              <a:tr h="550493">
                <a:tc>
                  <a:txBody>
                    <a:bodyPr/>
                    <a:lstStyle/>
                    <a:p>
                      <a:pPr marL="0" marR="0" algn="just">
                        <a:lnSpc>
                          <a:spcPct val="115000"/>
                        </a:lnSpc>
                        <a:spcBef>
                          <a:spcPts val="0"/>
                        </a:spcBef>
                        <a:spcAft>
                          <a:spcPts val="0"/>
                        </a:spcAft>
                      </a:pPr>
                      <a:r>
                        <a:rPr lang="en-IN" sz="2000" b="1">
                          <a:solidFill>
                            <a:schemeClr val="tx1"/>
                          </a:solidFill>
                          <a:effectLst/>
                        </a:rPr>
                        <a:t>Total</a:t>
                      </a:r>
                      <a:endParaRPr lang="en-US" sz="1600" b="1">
                        <a:solidFill>
                          <a:schemeClr val="tx1"/>
                        </a:solidFill>
                        <a:effectLst/>
                        <a:latin typeface="Cambria"/>
                        <a:ea typeface="Times New Roman"/>
                        <a:cs typeface="Times New Roman"/>
                      </a:endParaRPr>
                    </a:p>
                  </a:txBody>
                  <a:tcPr marL="68580" marR="68580" marT="0" marB="0">
                    <a:solidFill>
                      <a:schemeClr val="accent1">
                        <a:lumMod val="90000"/>
                      </a:schemeClr>
                    </a:solidFill>
                  </a:tcPr>
                </a:tc>
                <a:tc>
                  <a:txBody>
                    <a:bodyPr/>
                    <a:lstStyle/>
                    <a:p>
                      <a:pPr marL="0" marR="0" algn="r">
                        <a:lnSpc>
                          <a:spcPct val="115000"/>
                        </a:lnSpc>
                        <a:spcBef>
                          <a:spcPts val="0"/>
                        </a:spcBef>
                        <a:spcAft>
                          <a:spcPts val="0"/>
                        </a:spcAft>
                      </a:pPr>
                      <a:r>
                        <a:rPr lang="en-IN" sz="2000" b="1">
                          <a:solidFill>
                            <a:schemeClr val="tx1"/>
                          </a:solidFill>
                          <a:effectLst/>
                        </a:rPr>
                        <a:t>201181</a:t>
                      </a:r>
                      <a:endParaRPr lang="en-US" sz="1600" b="1">
                        <a:solidFill>
                          <a:schemeClr val="tx1"/>
                        </a:solidFill>
                        <a:effectLst/>
                        <a:latin typeface="Cambria"/>
                        <a:ea typeface="Times New Roman"/>
                        <a:cs typeface="Times New Roman"/>
                      </a:endParaRPr>
                    </a:p>
                  </a:txBody>
                  <a:tcPr marL="68580" marR="68580" marT="0" marB="0">
                    <a:solidFill>
                      <a:schemeClr val="accent1">
                        <a:lumMod val="90000"/>
                      </a:schemeClr>
                    </a:solidFill>
                  </a:tcPr>
                </a:tc>
                <a:tc>
                  <a:txBody>
                    <a:bodyPr/>
                    <a:lstStyle/>
                    <a:p>
                      <a:pPr marL="0" marR="0" algn="r">
                        <a:lnSpc>
                          <a:spcPct val="115000"/>
                        </a:lnSpc>
                        <a:spcBef>
                          <a:spcPts val="0"/>
                        </a:spcBef>
                        <a:spcAft>
                          <a:spcPts val="0"/>
                        </a:spcAft>
                      </a:pPr>
                      <a:r>
                        <a:rPr lang="en-IN" sz="2000" b="1" dirty="0">
                          <a:solidFill>
                            <a:schemeClr val="tx1"/>
                          </a:solidFill>
                          <a:effectLst/>
                        </a:rPr>
                        <a:t>926413</a:t>
                      </a:r>
                      <a:endParaRPr lang="en-US" sz="1600" b="1" dirty="0">
                        <a:solidFill>
                          <a:schemeClr val="tx1"/>
                        </a:solidFill>
                        <a:effectLst/>
                        <a:latin typeface="Cambria"/>
                        <a:ea typeface="Times New Roman"/>
                        <a:cs typeface="Times New Roman"/>
                      </a:endParaRPr>
                    </a:p>
                  </a:txBody>
                  <a:tcPr marL="68580" marR="68580" marT="0" marB="0">
                    <a:solidFill>
                      <a:schemeClr val="accent1">
                        <a:lumMod val="90000"/>
                      </a:schemeClr>
                    </a:solidFill>
                  </a:tcPr>
                </a:tc>
              </a:tr>
            </a:tbl>
          </a:graphicData>
        </a:graphic>
      </p:graphicFrame>
    </p:spTree>
    <p:extLst>
      <p:ext uri="{BB962C8B-B14F-4D97-AF65-F5344CB8AC3E}">
        <p14:creationId xmlns:p14="http://schemas.microsoft.com/office/powerpoint/2010/main" xmlns="" val="2478710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lstStyle/>
          <a:p>
            <a:endParaRPr lang="en-US" dirty="0"/>
          </a:p>
        </p:txBody>
      </p:sp>
      <p:sp>
        <p:nvSpPr>
          <p:cNvPr id="3" name="Content Placeholder 2"/>
          <p:cNvSpPr>
            <a:spLocks noGrp="1"/>
          </p:cNvSpPr>
          <p:nvPr>
            <p:ph idx="1"/>
          </p:nvPr>
        </p:nvSpPr>
        <p:spPr>
          <a:xfrm>
            <a:off x="457200" y="609600"/>
            <a:ext cx="8229600" cy="5516563"/>
          </a:xfrm>
        </p:spPr>
        <p:txBody>
          <a:bodyPr/>
          <a:lstStyle/>
          <a:p>
            <a:pPr algn="just">
              <a:buNone/>
            </a:pPr>
            <a:r>
              <a:rPr lang="en-GB" dirty="0" smtClean="0"/>
              <a:t>   </a:t>
            </a:r>
            <a:r>
              <a:rPr lang="en-GB" sz="2800" dirty="0" smtClean="0"/>
              <a:t>The pension </a:t>
            </a:r>
            <a:r>
              <a:rPr lang="en-GB" sz="2800" dirty="0"/>
              <a:t>paid by government </a:t>
            </a:r>
            <a:r>
              <a:rPr lang="en-GB" sz="2800" dirty="0" smtClean="0"/>
              <a:t>is</a:t>
            </a:r>
            <a:r>
              <a:rPr lang="en-GB" sz="2800" b="1" dirty="0" smtClean="0"/>
              <a:t> “</a:t>
            </a:r>
            <a:r>
              <a:rPr lang="en-GB" sz="2800" b="1" i="1" dirty="0" smtClean="0"/>
              <a:t>A payment for the past services rendered</a:t>
            </a:r>
            <a:r>
              <a:rPr lang="en-US" sz="2800" b="1" i="1" dirty="0" smtClean="0"/>
              <a:t> not an ex-gratia payment </a:t>
            </a:r>
            <a:r>
              <a:rPr lang="en-GB" sz="2800" b="1" i="1" dirty="0" smtClean="0"/>
              <a:t>and it </a:t>
            </a:r>
            <a:r>
              <a:rPr lang="en-US" sz="2800" b="1" i="1" dirty="0" smtClean="0"/>
              <a:t>must provide that a pensioner would be able to live free from want, with decency, independence and self-respect and standard equivalent at pre-retirement level.</a:t>
            </a:r>
            <a:r>
              <a:rPr lang="en-GB" sz="2800" b="1" i="1" dirty="0" smtClean="0"/>
              <a:t>”</a:t>
            </a:r>
            <a:endParaRPr lang="en-US" sz="2800" b="1" i="1" dirty="0"/>
          </a:p>
          <a:p>
            <a:pPr marL="0" indent="0" algn="just">
              <a:buNone/>
            </a:pPr>
            <a:r>
              <a:rPr lang="en-GB" sz="2800" dirty="0"/>
              <a:t>The delivery of pension to this class of senior citizens </a:t>
            </a:r>
            <a:r>
              <a:rPr lang="en-GB" sz="2800" dirty="0" smtClean="0"/>
              <a:t>vulnerable </a:t>
            </a:r>
            <a:r>
              <a:rPr lang="en-GB" sz="2800" dirty="0"/>
              <a:t>by age, </a:t>
            </a:r>
            <a:r>
              <a:rPr lang="en-US" sz="2800" dirty="0"/>
              <a:t>is critical for his continued well-being and sometimes the survival of his/her family</a:t>
            </a:r>
          </a:p>
          <a:p>
            <a:endParaRPr lang="en-US" dirty="0"/>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2</a:t>
            </a:fld>
            <a:endParaRPr lang="en-US"/>
          </a:p>
        </p:txBody>
      </p:sp>
    </p:spTree>
    <p:extLst>
      <p:ext uri="{BB962C8B-B14F-4D97-AF65-F5344CB8AC3E}">
        <p14:creationId xmlns:p14="http://schemas.microsoft.com/office/powerpoint/2010/main" xmlns="" val="19583113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subTitle" idx="1"/>
          </p:nvPr>
        </p:nvSpPr>
        <p:spPr>
          <a:xfrm>
            <a:off x="0" y="0"/>
            <a:ext cx="8964613" cy="6858000"/>
          </a:xfrm>
        </p:spPr>
        <p:txBody>
          <a:bodyPr>
            <a:normAutofit lnSpcReduction="10000"/>
          </a:bodyPr>
          <a:lstStyle/>
          <a:p>
            <a:pPr marL="609600" indent="-609600" algn="l" eaLnBrk="1" hangingPunct="1">
              <a:buClr>
                <a:schemeClr val="tx1"/>
              </a:buClr>
              <a:buSzTx/>
              <a:buFont typeface="Wingdings" pitchFamily="2" charset="2"/>
              <a:buChar char="q"/>
              <a:defRPr/>
            </a:pPr>
            <a:endParaRPr lang="en-IN" sz="2400" dirty="0" smtClean="0">
              <a:effectLst/>
            </a:endParaRPr>
          </a:p>
          <a:p>
            <a:pPr marL="609600" indent="-609600" algn="just" eaLnBrk="1" hangingPunct="1">
              <a:buClr>
                <a:schemeClr val="tx1"/>
              </a:buClr>
              <a:buSzTx/>
              <a:buFont typeface="Wingdings" pitchFamily="2" charset="2"/>
              <a:buChar char="v"/>
              <a:defRPr/>
            </a:pPr>
            <a:r>
              <a:rPr lang="en-IN" sz="2400" dirty="0" smtClean="0">
                <a:effectLst/>
              </a:rPr>
              <a:t>During </a:t>
            </a:r>
            <a:r>
              <a:rPr lang="en-IN" sz="2400" dirty="0">
                <a:effectLst/>
              </a:rPr>
              <a:t>last 4 ½ years, CPAO has on an average dealt with 3725 fresh PPOs &amp;  17155 amendment  revision authorities per </a:t>
            </a:r>
            <a:r>
              <a:rPr lang="en-IN" sz="2400" dirty="0" smtClean="0">
                <a:effectLst/>
              </a:rPr>
              <a:t>month.</a:t>
            </a:r>
          </a:p>
          <a:p>
            <a:pPr marL="342900" indent="-342900" algn="just" eaLnBrk="1" hangingPunct="1">
              <a:buClr>
                <a:schemeClr val="tx1"/>
              </a:buClr>
              <a:buSzTx/>
              <a:buFont typeface="Wingdings" pitchFamily="2" charset="2"/>
              <a:buChar char="v"/>
              <a:defRPr/>
            </a:pPr>
            <a:endParaRPr lang="en-IN" sz="2400" dirty="0" smtClean="0">
              <a:effectLst/>
            </a:endParaRPr>
          </a:p>
          <a:p>
            <a:pPr marL="609600" indent="-609600" algn="just" eaLnBrk="1" hangingPunct="1">
              <a:buClr>
                <a:schemeClr val="tx1"/>
              </a:buClr>
              <a:buSzTx/>
              <a:buFont typeface="Wingdings" pitchFamily="2" charset="2"/>
              <a:buChar char="v"/>
              <a:defRPr/>
            </a:pPr>
            <a:r>
              <a:rPr lang="en-US" sz="2400" dirty="0" smtClean="0">
                <a:effectLst/>
              </a:rPr>
              <a:t>Over </a:t>
            </a:r>
            <a:r>
              <a:rPr lang="en-US" sz="2400" dirty="0">
                <a:effectLst/>
              </a:rPr>
              <a:t>a period of 24 years the expenditure under the </a:t>
            </a:r>
            <a:r>
              <a:rPr lang="en-US" sz="2400" dirty="0" smtClean="0">
                <a:effectLst/>
              </a:rPr>
              <a:t>pension grant </a:t>
            </a:r>
            <a:r>
              <a:rPr lang="en-US" sz="2400" dirty="0">
                <a:effectLst/>
              </a:rPr>
              <a:t>has gone up by approximately 50 </a:t>
            </a:r>
            <a:r>
              <a:rPr lang="en-US" sz="2400" dirty="0" smtClean="0">
                <a:effectLst/>
              </a:rPr>
              <a:t>times from 503 </a:t>
            </a:r>
            <a:r>
              <a:rPr lang="en-US" sz="2400" dirty="0" err="1" smtClean="0">
                <a:effectLst/>
              </a:rPr>
              <a:t>crore</a:t>
            </a:r>
            <a:r>
              <a:rPr lang="en-US" sz="2400" dirty="0" smtClean="0">
                <a:effectLst/>
              </a:rPr>
              <a:t> </a:t>
            </a:r>
            <a:r>
              <a:rPr lang="en-US" sz="2400" dirty="0">
                <a:effectLst/>
              </a:rPr>
              <a:t>to </a:t>
            </a:r>
            <a:r>
              <a:rPr lang="en-US" sz="2400" dirty="0" err="1">
                <a:effectLst/>
              </a:rPr>
              <a:t>Rs</a:t>
            </a:r>
            <a:r>
              <a:rPr lang="en-US" sz="2400" dirty="0">
                <a:effectLst/>
              </a:rPr>
              <a:t>. </a:t>
            </a:r>
            <a:r>
              <a:rPr lang="en-US" sz="2400" dirty="0" smtClean="0">
                <a:effectLst/>
              </a:rPr>
              <a:t>25500 </a:t>
            </a:r>
            <a:r>
              <a:rPr lang="en-US" sz="2400" dirty="0" err="1">
                <a:effectLst/>
              </a:rPr>
              <a:t>crores</a:t>
            </a:r>
            <a:r>
              <a:rPr lang="en-US" sz="2400" dirty="0">
                <a:effectLst/>
              </a:rPr>
              <a:t> in the financial year 2014-15. The composite grant is operated by all Civil Ministries, </a:t>
            </a:r>
            <a:r>
              <a:rPr lang="en-US" sz="2400" dirty="0" smtClean="0">
                <a:effectLst/>
              </a:rPr>
              <a:t>Defense </a:t>
            </a:r>
            <a:r>
              <a:rPr lang="en-US" sz="2400" dirty="0">
                <a:effectLst/>
              </a:rPr>
              <a:t>(Civil), Departments of NCT of Delhi, Union Territories without Legislature and by </a:t>
            </a:r>
            <a:r>
              <a:rPr lang="en-US" sz="2400" dirty="0" smtClean="0">
                <a:effectLst/>
              </a:rPr>
              <a:t>CPAO.</a:t>
            </a:r>
          </a:p>
          <a:p>
            <a:pPr marL="342900" indent="-342900" algn="just" eaLnBrk="1" hangingPunct="1">
              <a:buClr>
                <a:schemeClr val="tx1"/>
              </a:buClr>
              <a:buSzTx/>
              <a:buFont typeface="Wingdings" pitchFamily="2" charset="2"/>
              <a:buChar char="v"/>
              <a:defRPr/>
            </a:pPr>
            <a:endParaRPr lang="en-US" sz="2400" dirty="0" smtClean="0">
              <a:effectLst/>
            </a:endParaRPr>
          </a:p>
          <a:p>
            <a:pPr marL="609600" indent="-609600" algn="just" eaLnBrk="1" hangingPunct="1">
              <a:buClr>
                <a:schemeClr val="tx1"/>
              </a:buClr>
              <a:buSzTx/>
              <a:buFont typeface="Wingdings" pitchFamily="2" charset="2"/>
              <a:buChar char="v"/>
              <a:defRPr/>
            </a:pPr>
            <a:r>
              <a:rPr lang="en-US" sz="2400" dirty="0" smtClean="0">
                <a:effectLst/>
              </a:rPr>
              <a:t>While </a:t>
            </a:r>
            <a:r>
              <a:rPr lang="en-US" sz="2400" dirty="0">
                <a:effectLst/>
              </a:rPr>
              <a:t>the former book terminal retirement benefits like Commutation Value, Gratuity, Leave Encashment etc., CPAO accounts for the monthly pension/family pensions and other payments disbursed by banks and reported to CPAO through scrolls from banks.   </a:t>
            </a:r>
          </a:p>
          <a:p>
            <a:pPr>
              <a:defRPr/>
            </a:pPr>
            <a:r>
              <a:rPr lang="en-US" sz="2400" dirty="0">
                <a:effectLst/>
              </a:rPr>
              <a:t> </a:t>
            </a:r>
          </a:p>
          <a:p>
            <a:pPr marL="609600" indent="-609600" algn="l" eaLnBrk="1" hangingPunct="1">
              <a:buClr>
                <a:schemeClr val="tx1"/>
              </a:buClr>
              <a:buSzTx/>
              <a:defRPr/>
            </a:pPr>
            <a:endParaRPr lang="en-US" sz="2000" b="1" u="sng" dirty="0" smtClean="0"/>
          </a:p>
          <a:p>
            <a:pPr marL="609600" indent="-609600" algn="l" eaLnBrk="1" hangingPunct="1">
              <a:buClr>
                <a:schemeClr val="tx1"/>
              </a:buClr>
              <a:buSzTx/>
              <a:defRPr/>
            </a:pPr>
            <a:endParaRPr lang="en-US" sz="2000" b="1" u="sng" dirty="0" smtClean="0"/>
          </a:p>
          <a:p>
            <a:pPr marL="609600" indent="-609600" algn="l" eaLnBrk="1" hangingPunct="1">
              <a:buClr>
                <a:schemeClr val="tx1"/>
              </a:buClr>
              <a:buSzTx/>
              <a:defRPr/>
            </a:pPr>
            <a:endParaRPr lang="en-US" sz="2000" dirty="0" smtClean="0"/>
          </a:p>
          <a:p>
            <a:pPr marL="609600" indent="-609600" algn="l" eaLnBrk="1" hangingPunct="1">
              <a:buClr>
                <a:schemeClr val="tx1"/>
              </a:buClr>
              <a:buSzTx/>
              <a:buFont typeface="Wingdings" pitchFamily="2" charset="2"/>
              <a:buChar char="q"/>
              <a:defRPr/>
            </a:pPr>
            <a:endParaRPr lang="hi-IN" sz="1400" dirty="0" smtClean="0"/>
          </a:p>
        </p:txBody>
      </p:sp>
      <p:sp>
        <p:nvSpPr>
          <p:cNvPr id="3" name="Slide Number Placeholder 2"/>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20</a:t>
            </a:fld>
            <a:endParaRPr lang="en-US"/>
          </a:p>
        </p:txBody>
      </p:sp>
    </p:spTree>
    <p:extLst>
      <p:ext uri="{BB962C8B-B14F-4D97-AF65-F5344CB8AC3E}">
        <p14:creationId xmlns:p14="http://schemas.microsoft.com/office/powerpoint/2010/main" xmlns="" val="14764569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subTitle" idx="1"/>
          </p:nvPr>
        </p:nvSpPr>
        <p:spPr>
          <a:xfrm>
            <a:off x="0" y="0"/>
            <a:ext cx="8991600" cy="6553200"/>
          </a:xfrm>
        </p:spPr>
        <p:txBody>
          <a:bodyPr>
            <a:normAutofit/>
          </a:bodyPr>
          <a:lstStyle/>
          <a:p>
            <a:pPr>
              <a:defRPr/>
            </a:pPr>
            <a:endParaRPr lang="en-US" sz="2400" b="1" i="1" dirty="0" smtClean="0">
              <a:solidFill>
                <a:schemeClr val="accent6">
                  <a:lumMod val="50000"/>
                </a:schemeClr>
              </a:solidFill>
            </a:endParaRPr>
          </a:p>
          <a:p>
            <a:pPr>
              <a:defRPr/>
            </a:pPr>
            <a:r>
              <a:rPr lang="en-US" sz="2400" b="1" i="1" dirty="0" smtClean="0">
                <a:solidFill>
                  <a:schemeClr val="accent6">
                    <a:lumMod val="50000"/>
                  </a:schemeClr>
                </a:solidFill>
              </a:rPr>
              <a:t>The Range And Volume Of Work Handled In 2014-15</a:t>
            </a:r>
          </a:p>
          <a:p>
            <a:pPr marL="609600" indent="-609600" eaLnBrk="1" hangingPunct="1">
              <a:buClr>
                <a:schemeClr val="tx1"/>
              </a:buClr>
              <a:buSzTx/>
              <a:defRPr/>
            </a:pPr>
            <a:endParaRPr lang="en-US" sz="2400" b="1" u="sng" dirty="0" smtClean="0"/>
          </a:p>
          <a:p>
            <a:pPr marL="609600" indent="-609600" algn="just" eaLnBrk="1" hangingPunct="1">
              <a:buClr>
                <a:schemeClr val="tx1"/>
              </a:buClr>
              <a:buSzTx/>
              <a:buFont typeface="Wingdings" pitchFamily="2" charset="2"/>
              <a:buChar char="v"/>
              <a:defRPr/>
            </a:pPr>
            <a:r>
              <a:rPr lang="en-US" sz="2300" dirty="0" smtClean="0"/>
              <a:t>T</a:t>
            </a:r>
            <a:r>
              <a:rPr lang="en-US" sz="2300" dirty="0" smtClean="0">
                <a:effectLst/>
              </a:rPr>
              <a:t>he </a:t>
            </a:r>
            <a:r>
              <a:rPr lang="en-US" sz="2300" dirty="0">
                <a:effectLst/>
              </a:rPr>
              <a:t>final Grant in 2014-15 for Grant No.40- Pension is </a:t>
            </a:r>
            <a:r>
              <a:rPr lang="en-US" sz="2300" dirty="0" smtClean="0">
                <a:effectLst/>
              </a:rPr>
              <a:t>Rs.25500 </a:t>
            </a:r>
            <a:r>
              <a:rPr lang="en-US" sz="2300" dirty="0" err="1" smtClean="0">
                <a:effectLst/>
              </a:rPr>
              <a:t>crores</a:t>
            </a:r>
            <a:r>
              <a:rPr lang="en-US" sz="2300" dirty="0" smtClean="0">
                <a:effectLst/>
              </a:rPr>
              <a:t>.</a:t>
            </a:r>
          </a:p>
          <a:p>
            <a:pPr marL="609600" indent="-609600" algn="just" eaLnBrk="1" hangingPunct="1">
              <a:buClr>
                <a:schemeClr val="tx1"/>
              </a:buClr>
              <a:buSzTx/>
              <a:buFont typeface="Wingdings" pitchFamily="2" charset="2"/>
              <a:buChar char="v"/>
              <a:defRPr/>
            </a:pPr>
            <a:r>
              <a:rPr lang="en-US" sz="2300" dirty="0" smtClean="0">
                <a:effectLst/>
              </a:rPr>
              <a:t>29 </a:t>
            </a:r>
            <a:r>
              <a:rPr lang="en-US" sz="2300" dirty="0">
                <a:effectLst/>
              </a:rPr>
              <a:t>Banks authorized to disburse pension through </a:t>
            </a:r>
            <a:r>
              <a:rPr lang="en-US" sz="2300" dirty="0" smtClean="0">
                <a:effectLst/>
              </a:rPr>
              <a:t>more then 60,000 </a:t>
            </a:r>
            <a:r>
              <a:rPr lang="en-US" sz="2300" dirty="0">
                <a:effectLst/>
              </a:rPr>
              <a:t>Paying Branches </a:t>
            </a:r>
            <a:r>
              <a:rPr lang="en-US" sz="2300" dirty="0" smtClean="0">
                <a:effectLst/>
              </a:rPr>
              <a:t>of 42 CPPCs </a:t>
            </a:r>
            <a:r>
              <a:rPr lang="en-US" sz="2300" dirty="0">
                <a:effectLst/>
              </a:rPr>
              <a:t>of </a:t>
            </a:r>
            <a:r>
              <a:rPr lang="en-US" sz="2300" dirty="0" smtClean="0">
                <a:effectLst/>
              </a:rPr>
              <a:t>banks.</a:t>
            </a:r>
          </a:p>
          <a:p>
            <a:pPr marL="609600" indent="-609600" algn="just" eaLnBrk="1" hangingPunct="1">
              <a:buClr>
                <a:schemeClr val="tx1"/>
              </a:buClr>
              <a:buSzTx/>
              <a:buFont typeface="Wingdings" pitchFamily="2" charset="2"/>
              <a:buChar char="v"/>
              <a:defRPr/>
            </a:pPr>
            <a:r>
              <a:rPr lang="en-US" sz="2300" dirty="0" smtClean="0">
                <a:effectLst/>
              </a:rPr>
              <a:t>CPAO </a:t>
            </a:r>
            <a:r>
              <a:rPr lang="en-US" sz="2300" dirty="0">
                <a:effectLst/>
              </a:rPr>
              <a:t>received PPOs from 583 PAOs and other offices all over </a:t>
            </a:r>
            <a:r>
              <a:rPr lang="en-US" sz="2300" dirty="0" smtClean="0">
                <a:effectLst/>
              </a:rPr>
              <a:t>India.</a:t>
            </a:r>
          </a:p>
          <a:p>
            <a:pPr marL="609600" indent="-609600" algn="just" eaLnBrk="1" hangingPunct="1">
              <a:buClr>
                <a:schemeClr val="tx1"/>
              </a:buClr>
              <a:buSzTx/>
              <a:buFont typeface="Wingdings" pitchFamily="2" charset="2"/>
              <a:buChar char="v"/>
              <a:defRPr/>
            </a:pPr>
            <a:r>
              <a:rPr lang="en-US" sz="2300" dirty="0" smtClean="0">
                <a:effectLst/>
              </a:rPr>
              <a:t>Processed </a:t>
            </a:r>
            <a:r>
              <a:rPr lang="en-US" sz="2300" dirty="0">
                <a:effectLst/>
              </a:rPr>
              <a:t>inward claims for reimbursement received from 29 </a:t>
            </a:r>
            <a:r>
              <a:rPr lang="en-US" sz="2300" dirty="0" smtClean="0">
                <a:effectLst/>
              </a:rPr>
              <a:t>A.Gs.</a:t>
            </a:r>
          </a:p>
          <a:p>
            <a:pPr marL="609600" indent="-609600" algn="just" eaLnBrk="1" hangingPunct="1">
              <a:buClr>
                <a:schemeClr val="tx1"/>
              </a:buClr>
              <a:buSzTx/>
              <a:buFont typeface="Wingdings" pitchFamily="2" charset="2"/>
              <a:buChar char="v"/>
              <a:defRPr/>
            </a:pPr>
            <a:r>
              <a:rPr lang="en-US" sz="2300" dirty="0" smtClean="0">
                <a:effectLst/>
              </a:rPr>
              <a:t>Handled 45015 </a:t>
            </a:r>
            <a:r>
              <a:rPr lang="en-US" sz="2300" dirty="0">
                <a:effectLst/>
              </a:rPr>
              <a:t>new Pension cases during </a:t>
            </a:r>
            <a:r>
              <a:rPr lang="en-US" sz="2300" dirty="0" smtClean="0">
                <a:effectLst/>
              </a:rPr>
              <a:t>2014-15.</a:t>
            </a:r>
          </a:p>
          <a:p>
            <a:pPr marL="609600" indent="-609600" algn="just" eaLnBrk="1" hangingPunct="1">
              <a:buClr>
                <a:schemeClr val="tx1"/>
              </a:buClr>
              <a:buSzTx/>
              <a:buFont typeface="Wingdings" pitchFamily="2" charset="2"/>
              <a:buChar char="v"/>
              <a:defRPr/>
            </a:pPr>
            <a:r>
              <a:rPr lang="en-US" sz="2300" dirty="0" smtClean="0">
                <a:effectLst/>
              </a:rPr>
              <a:t>Received 129644 </a:t>
            </a:r>
            <a:r>
              <a:rPr lang="en-US" sz="2300" dirty="0">
                <a:effectLst/>
              </a:rPr>
              <a:t>Revision Cases during </a:t>
            </a:r>
            <a:r>
              <a:rPr lang="en-US" sz="2300" dirty="0" smtClean="0">
                <a:effectLst/>
              </a:rPr>
              <a:t>2014-15.</a:t>
            </a:r>
          </a:p>
          <a:p>
            <a:pPr marL="609600" indent="-609600" algn="just" eaLnBrk="1" hangingPunct="1">
              <a:buClr>
                <a:schemeClr val="tx1"/>
              </a:buClr>
              <a:buSzTx/>
              <a:buFont typeface="Wingdings" pitchFamily="2" charset="2"/>
              <a:buChar char="v"/>
              <a:defRPr/>
            </a:pPr>
            <a:r>
              <a:rPr lang="en-US" sz="2300" dirty="0" smtClean="0">
                <a:effectLst/>
              </a:rPr>
              <a:t>Received </a:t>
            </a:r>
            <a:r>
              <a:rPr lang="en-US" sz="2300" dirty="0">
                <a:effectLst/>
              </a:rPr>
              <a:t>and registered 87553 Grievances during </a:t>
            </a:r>
            <a:r>
              <a:rPr lang="en-US" sz="2300" dirty="0" smtClean="0">
                <a:effectLst/>
              </a:rPr>
              <a:t>2014-15.</a:t>
            </a:r>
          </a:p>
          <a:p>
            <a:pPr marL="609600" indent="-609600" algn="just" eaLnBrk="1" hangingPunct="1">
              <a:buClr>
                <a:schemeClr val="tx1"/>
              </a:buClr>
              <a:buSzTx/>
              <a:buFont typeface="Wingdings" pitchFamily="2" charset="2"/>
              <a:buChar char="v"/>
              <a:defRPr/>
            </a:pPr>
            <a:r>
              <a:rPr lang="en-US" sz="2300" dirty="0" smtClean="0">
                <a:effectLst/>
              </a:rPr>
              <a:t>The </a:t>
            </a:r>
            <a:r>
              <a:rPr lang="en-US" sz="2300" dirty="0">
                <a:effectLst/>
              </a:rPr>
              <a:t>RTI Section </a:t>
            </a:r>
            <a:r>
              <a:rPr lang="en-US" sz="2300" dirty="0" smtClean="0">
                <a:effectLst/>
              </a:rPr>
              <a:t>received and disposed 1373 applications.</a:t>
            </a:r>
          </a:p>
        </p:txBody>
      </p:sp>
      <p:sp>
        <p:nvSpPr>
          <p:cNvPr id="3" name="Slide Number Placeholder 2"/>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21</a:t>
            </a:fld>
            <a:endParaRPr lang="en-US"/>
          </a:p>
        </p:txBody>
      </p:sp>
    </p:spTree>
    <p:extLst>
      <p:ext uri="{BB962C8B-B14F-4D97-AF65-F5344CB8AC3E}">
        <p14:creationId xmlns:p14="http://schemas.microsoft.com/office/powerpoint/2010/main" xmlns="" val="19399620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subTitle" idx="1"/>
          </p:nvPr>
        </p:nvSpPr>
        <p:spPr>
          <a:xfrm>
            <a:off x="0" y="1071563"/>
            <a:ext cx="8964613" cy="5143500"/>
          </a:xfrm>
        </p:spPr>
        <p:txBody>
          <a:bodyPr/>
          <a:lstStyle/>
          <a:p>
            <a:pPr marL="609600" indent="-609600" algn="just" eaLnBrk="1" hangingPunct="1">
              <a:buClr>
                <a:schemeClr val="tx1"/>
              </a:buClr>
              <a:buSzTx/>
              <a:buFont typeface="Wingdings" pitchFamily="2" charset="2"/>
              <a:buChar char="v"/>
              <a:defRPr/>
            </a:pPr>
            <a:r>
              <a:rPr lang="en-US" sz="2400" dirty="0">
                <a:effectLst/>
              </a:rPr>
              <a:t>Legal Cell dealt with 1182 Legal matters consisting of Legal Notices and Notices of appearance received from various benches </a:t>
            </a:r>
            <a:r>
              <a:rPr lang="en-US" sz="2400" dirty="0" smtClean="0">
                <a:effectLst/>
              </a:rPr>
              <a:t>of CAT</a:t>
            </a:r>
            <a:r>
              <a:rPr lang="en-US" sz="2400" dirty="0">
                <a:effectLst/>
              </a:rPr>
              <a:t>, High </a:t>
            </a:r>
            <a:r>
              <a:rPr lang="en-US" sz="2400" dirty="0" smtClean="0">
                <a:effectLst/>
              </a:rPr>
              <a:t>Courts, </a:t>
            </a:r>
            <a:r>
              <a:rPr lang="en-US" sz="2400" dirty="0">
                <a:effectLst/>
              </a:rPr>
              <a:t>Consumer Forums etc</a:t>
            </a:r>
            <a:r>
              <a:rPr lang="en-US" sz="2400" dirty="0" smtClean="0">
                <a:effectLst/>
              </a:rPr>
              <a:t>.</a:t>
            </a:r>
          </a:p>
          <a:p>
            <a:pPr marL="342900" indent="-342900" algn="just" eaLnBrk="1" hangingPunct="1">
              <a:buClr>
                <a:schemeClr val="tx1"/>
              </a:buClr>
              <a:buSzTx/>
              <a:buFont typeface="Wingdings" pitchFamily="2" charset="2"/>
              <a:buChar char="v"/>
              <a:defRPr/>
            </a:pPr>
            <a:endParaRPr lang="en-US" sz="2400" dirty="0">
              <a:effectLst/>
            </a:endParaRPr>
          </a:p>
          <a:p>
            <a:pPr marL="609600" indent="-609600" algn="just" eaLnBrk="1" hangingPunct="1">
              <a:buClr>
                <a:schemeClr val="tx1"/>
              </a:buClr>
              <a:buSzTx/>
              <a:buFont typeface="Wingdings" pitchFamily="2" charset="2"/>
              <a:buChar char="v"/>
              <a:defRPr/>
            </a:pPr>
            <a:r>
              <a:rPr lang="en-US" sz="2400" dirty="0" smtClean="0">
                <a:effectLst/>
              </a:rPr>
              <a:t>Work handled </a:t>
            </a:r>
            <a:r>
              <a:rPr lang="en-US" sz="2400" dirty="0">
                <a:effectLst/>
              </a:rPr>
              <a:t>through extensive use of information technology</a:t>
            </a:r>
            <a:r>
              <a:rPr lang="en-US" sz="2400" dirty="0" smtClean="0">
                <a:effectLst/>
              </a:rPr>
              <a:t>.</a:t>
            </a:r>
          </a:p>
          <a:p>
            <a:pPr marL="342900" indent="-342900" algn="just" eaLnBrk="1" hangingPunct="1">
              <a:buClr>
                <a:schemeClr val="tx1"/>
              </a:buClr>
              <a:buSzTx/>
              <a:buFont typeface="Wingdings" pitchFamily="2" charset="2"/>
              <a:buChar char="v"/>
              <a:defRPr/>
            </a:pPr>
            <a:endParaRPr lang="en-US" sz="2400" dirty="0">
              <a:effectLst/>
            </a:endParaRPr>
          </a:p>
          <a:p>
            <a:pPr marL="609600" indent="-609600" algn="just" eaLnBrk="1" hangingPunct="1">
              <a:buClr>
                <a:schemeClr val="tx1"/>
              </a:buClr>
              <a:buSzTx/>
              <a:buFont typeface="Wingdings" pitchFamily="2" charset="2"/>
              <a:buChar char="v"/>
              <a:defRPr/>
            </a:pPr>
            <a:r>
              <a:rPr lang="en-US" sz="2400" dirty="0">
                <a:effectLst/>
              </a:rPr>
              <a:t>The computerization has enhanced transparency and accountability of the processes of CPAO.</a:t>
            </a:r>
          </a:p>
          <a:p>
            <a:pPr marL="609600" indent="-609600" algn="just" eaLnBrk="1" hangingPunct="1">
              <a:buClr>
                <a:schemeClr val="tx1"/>
              </a:buClr>
              <a:buSzTx/>
              <a:buFont typeface="Wingdings" pitchFamily="2" charset="2"/>
              <a:buChar char="v"/>
              <a:defRPr/>
            </a:pPr>
            <a:endParaRPr lang="hi-IN" sz="1100" dirty="0"/>
          </a:p>
          <a:p>
            <a:pPr marL="342900" indent="-342900" algn="just" eaLnBrk="1" hangingPunct="1">
              <a:buClr>
                <a:schemeClr val="tx1"/>
              </a:buClr>
              <a:buSzTx/>
              <a:buFont typeface="Wingdings" pitchFamily="2" charset="2"/>
              <a:buChar char="v"/>
              <a:defRPr/>
            </a:pPr>
            <a:endParaRPr lang="en-US" sz="2000" b="1" u="sng" dirty="0" smtClean="0"/>
          </a:p>
          <a:p>
            <a:pPr marL="609600" indent="-609600" algn="l" eaLnBrk="1" hangingPunct="1">
              <a:buClr>
                <a:schemeClr val="tx1"/>
              </a:buClr>
              <a:buSzTx/>
              <a:defRPr/>
            </a:pPr>
            <a:endParaRPr lang="en-US" sz="2000" b="1" u="sng" dirty="0" smtClean="0"/>
          </a:p>
          <a:p>
            <a:pPr marL="609600" indent="-609600" algn="l" eaLnBrk="1" hangingPunct="1">
              <a:buClr>
                <a:schemeClr val="tx1"/>
              </a:buClr>
              <a:buSzTx/>
              <a:defRPr/>
            </a:pPr>
            <a:endParaRPr lang="en-US" sz="2000" dirty="0" smtClean="0"/>
          </a:p>
          <a:p>
            <a:pPr marL="609600" indent="-609600" algn="l" eaLnBrk="1" hangingPunct="1">
              <a:buClr>
                <a:schemeClr val="tx1"/>
              </a:buClr>
              <a:buSzTx/>
              <a:buFont typeface="Wingdings" pitchFamily="2" charset="2"/>
              <a:buChar char="q"/>
              <a:defRPr/>
            </a:pPr>
            <a:endParaRPr lang="hi-IN" sz="1400" dirty="0" smtClean="0"/>
          </a:p>
        </p:txBody>
      </p:sp>
      <p:sp>
        <p:nvSpPr>
          <p:cNvPr id="3" name="Slide Number Placeholder 2"/>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22</a:t>
            </a:fld>
            <a:endParaRPr lang="en-US"/>
          </a:p>
        </p:txBody>
      </p:sp>
    </p:spTree>
    <p:extLst>
      <p:ext uri="{BB962C8B-B14F-4D97-AF65-F5344CB8AC3E}">
        <p14:creationId xmlns:p14="http://schemas.microsoft.com/office/powerpoint/2010/main" xmlns="" val="857581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subTitle" idx="1"/>
          </p:nvPr>
        </p:nvSpPr>
        <p:spPr>
          <a:xfrm>
            <a:off x="0" y="857250"/>
            <a:ext cx="8964613" cy="5572125"/>
          </a:xfrm>
        </p:spPr>
        <p:txBody>
          <a:bodyPr/>
          <a:lstStyle/>
          <a:p>
            <a:pPr>
              <a:defRPr/>
            </a:pPr>
            <a:r>
              <a:rPr lang="en-US" b="1" dirty="0" smtClean="0">
                <a:solidFill>
                  <a:schemeClr val="accent6">
                    <a:lumMod val="50000"/>
                  </a:schemeClr>
                </a:solidFill>
              </a:rPr>
              <a:t>Time Schedule </a:t>
            </a:r>
          </a:p>
          <a:p>
            <a:pPr marL="609600" indent="-609600" algn="l" eaLnBrk="1" hangingPunct="1">
              <a:buClr>
                <a:schemeClr val="tx1"/>
              </a:buClr>
              <a:buSzTx/>
              <a:defRPr/>
            </a:pPr>
            <a:endParaRPr lang="en-US" sz="1800" dirty="0" smtClean="0"/>
          </a:p>
          <a:p>
            <a:pPr marL="609600" indent="-609600" algn="just" eaLnBrk="1" hangingPunct="1">
              <a:buClr>
                <a:schemeClr val="tx1"/>
              </a:buClr>
              <a:buSzTx/>
              <a:buFont typeface="Wingdings" pitchFamily="2" charset="2"/>
              <a:buChar char="v"/>
              <a:defRPr/>
            </a:pPr>
            <a:r>
              <a:rPr lang="en-IN" sz="2400" dirty="0" smtClean="0">
                <a:effectLst/>
              </a:rPr>
              <a:t>As per </a:t>
            </a:r>
            <a:r>
              <a:rPr lang="en-IN" sz="2400" dirty="0">
                <a:effectLst/>
              </a:rPr>
              <a:t>Scheme Booklet, CPAO has an approved time schedule of 21 days to take action on a pension case. </a:t>
            </a:r>
            <a:endParaRPr lang="en-IN" sz="2400" dirty="0" smtClean="0">
              <a:effectLst/>
            </a:endParaRPr>
          </a:p>
          <a:p>
            <a:pPr algn="just" eaLnBrk="1" hangingPunct="1">
              <a:buClr>
                <a:schemeClr val="tx1"/>
              </a:buClr>
              <a:buSzTx/>
              <a:buFont typeface="Wingdings" pitchFamily="2" charset="2"/>
              <a:buChar char="v"/>
              <a:defRPr/>
            </a:pPr>
            <a:endParaRPr lang="en-IN" sz="2400" dirty="0" smtClean="0">
              <a:effectLst/>
            </a:endParaRPr>
          </a:p>
          <a:p>
            <a:pPr marL="609600" indent="-609600" algn="just" eaLnBrk="1" hangingPunct="1">
              <a:buClr>
                <a:schemeClr val="tx1"/>
              </a:buClr>
              <a:buSzTx/>
              <a:buFont typeface="Wingdings" pitchFamily="2" charset="2"/>
              <a:buChar char="v"/>
              <a:defRPr/>
            </a:pPr>
            <a:r>
              <a:rPr lang="en-IN" sz="2400" dirty="0" smtClean="0">
                <a:effectLst/>
              </a:rPr>
              <a:t>Average </a:t>
            </a:r>
            <a:r>
              <a:rPr lang="en-IN" sz="2400" dirty="0">
                <a:effectLst/>
              </a:rPr>
              <a:t>days taken to issue SSA for the period from 01.01.2015 to 31.10.2015 has been as under against approved time schedule of 21 days</a:t>
            </a:r>
            <a:r>
              <a:rPr lang="en-IN" sz="2400" dirty="0" smtClean="0">
                <a:effectLst/>
              </a:rPr>
              <a:t>:-</a:t>
            </a:r>
          </a:p>
          <a:p>
            <a:pPr algn="l" eaLnBrk="1" hangingPunct="1">
              <a:buClr>
                <a:schemeClr val="tx1"/>
              </a:buClr>
              <a:buSzTx/>
              <a:defRPr/>
            </a:pPr>
            <a:endParaRPr lang="en-US" sz="1800" dirty="0">
              <a:effectLst/>
            </a:endParaRPr>
          </a:p>
          <a:p>
            <a:pPr>
              <a:defRPr/>
            </a:pPr>
            <a:r>
              <a:rPr lang="en-IN" sz="1800" dirty="0">
                <a:effectLst/>
              </a:rPr>
              <a:t> </a:t>
            </a:r>
            <a:endParaRPr lang="en-US" sz="1800" dirty="0">
              <a:effectLst/>
            </a:endParaRPr>
          </a:p>
          <a:p>
            <a:pPr marL="609600" indent="-609600" algn="l" eaLnBrk="1" hangingPunct="1">
              <a:buClr>
                <a:schemeClr val="tx1"/>
              </a:buClr>
              <a:buSzTx/>
              <a:buFont typeface="Wingdings" pitchFamily="2" charset="2"/>
              <a:buChar char="Ø"/>
              <a:defRPr/>
            </a:pPr>
            <a:endParaRPr lang="en-US" sz="1800" u="sng" dirty="0" smtClean="0">
              <a:effectLst/>
            </a:endParaRPr>
          </a:p>
          <a:p>
            <a:pPr marL="609600" indent="-609600" algn="l" eaLnBrk="1" hangingPunct="1">
              <a:buClr>
                <a:schemeClr val="tx1"/>
              </a:buClr>
              <a:buSzTx/>
              <a:buFont typeface="Wingdings" pitchFamily="2" charset="2"/>
              <a:buChar char="q"/>
              <a:defRPr/>
            </a:pPr>
            <a:endParaRPr lang="en-US" sz="2000" b="1" u="sng" dirty="0" smtClean="0"/>
          </a:p>
          <a:p>
            <a:pPr marL="609600" indent="-609600" algn="l" eaLnBrk="1" hangingPunct="1">
              <a:buClr>
                <a:schemeClr val="tx1"/>
              </a:buClr>
              <a:buSzTx/>
              <a:defRPr/>
            </a:pPr>
            <a:endParaRPr lang="en-US" sz="2000" b="1" u="sng" dirty="0" smtClean="0"/>
          </a:p>
          <a:p>
            <a:pPr marL="609600" indent="-609600" algn="l" eaLnBrk="1" hangingPunct="1">
              <a:buClr>
                <a:schemeClr val="tx1"/>
              </a:buClr>
              <a:buSzTx/>
              <a:defRPr/>
            </a:pPr>
            <a:endParaRPr lang="en-US" sz="2000" dirty="0" smtClean="0"/>
          </a:p>
          <a:p>
            <a:pPr marL="609600" indent="-609600" algn="l" eaLnBrk="1" hangingPunct="1">
              <a:buClr>
                <a:schemeClr val="tx1"/>
              </a:buClr>
              <a:buSzTx/>
              <a:buFont typeface="Wingdings" pitchFamily="2" charset="2"/>
              <a:buChar char="q"/>
              <a:defRPr/>
            </a:pPr>
            <a:endParaRPr lang="hi-IN" sz="1400" dirty="0" smtClean="0"/>
          </a:p>
        </p:txBody>
      </p:sp>
      <p:sp>
        <p:nvSpPr>
          <p:cNvPr id="5" name="Slide Number Placeholder 4"/>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23</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3883663770"/>
              </p:ext>
            </p:extLst>
          </p:nvPr>
        </p:nvGraphicFramePr>
        <p:xfrm>
          <a:off x="457200" y="4249738"/>
          <a:ext cx="8229600" cy="2227262"/>
        </p:xfrm>
        <a:graphic>
          <a:graphicData uri="http://schemas.openxmlformats.org/drawingml/2006/table">
            <a:tbl>
              <a:tblPr firstRow="1" firstCol="1" bandRow="1">
                <a:tableStyleId>{5C22544A-7EE6-4342-B048-85BDC9FD1C3A}</a:tableStyleId>
              </a:tblPr>
              <a:tblGrid>
                <a:gridCol w="1138775"/>
                <a:gridCol w="4952379"/>
                <a:gridCol w="2138446"/>
              </a:tblGrid>
              <a:tr h="1101131">
                <a:tc>
                  <a:txBody>
                    <a:bodyPr/>
                    <a:lstStyle/>
                    <a:p>
                      <a:pPr marL="0" marR="0" algn="just">
                        <a:lnSpc>
                          <a:spcPct val="115000"/>
                        </a:lnSpc>
                        <a:spcBef>
                          <a:spcPts val="0"/>
                        </a:spcBef>
                        <a:spcAft>
                          <a:spcPts val="0"/>
                        </a:spcAft>
                      </a:pPr>
                      <a:r>
                        <a:rPr lang="en-IN" sz="2400" dirty="0">
                          <a:solidFill>
                            <a:schemeClr val="tx1"/>
                          </a:solidFill>
                          <a:effectLst/>
                        </a:rPr>
                        <a:t>1</a:t>
                      </a:r>
                      <a:endParaRPr lang="en-US" sz="1800" dirty="0">
                        <a:solidFill>
                          <a:schemeClr val="tx1"/>
                        </a:solidFill>
                        <a:effectLst/>
                        <a:latin typeface="Cambria"/>
                        <a:ea typeface="Times New Roman"/>
                        <a:cs typeface="Times New Roman"/>
                      </a:endParaRPr>
                    </a:p>
                  </a:txBody>
                  <a:tcPr marL="68579" marR="68579" marT="0" marB="0"/>
                </a:tc>
                <a:tc>
                  <a:txBody>
                    <a:bodyPr/>
                    <a:lstStyle/>
                    <a:p>
                      <a:pPr marL="0" marR="0" algn="just">
                        <a:lnSpc>
                          <a:spcPct val="115000"/>
                        </a:lnSpc>
                        <a:spcBef>
                          <a:spcPts val="0"/>
                        </a:spcBef>
                        <a:spcAft>
                          <a:spcPts val="0"/>
                        </a:spcAft>
                      </a:pPr>
                      <a:r>
                        <a:rPr lang="en-IN" sz="2400" b="0" dirty="0">
                          <a:solidFill>
                            <a:schemeClr val="tx1"/>
                          </a:solidFill>
                          <a:effectLst/>
                        </a:rPr>
                        <a:t>New PPO </a:t>
                      </a:r>
                      <a:endParaRPr lang="en-US" sz="1800" b="0" dirty="0">
                        <a:solidFill>
                          <a:schemeClr val="tx1"/>
                        </a:solidFill>
                        <a:effectLst/>
                        <a:latin typeface="Cambria"/>
                        <a:ea typeface="Times New Roman"/>
                        <a:cs typeface="Times New Roman"/>
                      </a:endParaRPr>
                    </a:p>
                  </a:txBody>
                  <a:tcPr marL="68579" marR="68579" marT="0" marB="0">
                    <a:solidFill>
                      <a:schemeClr val="bg1">
                        <a:lumMod val="20000"/>
                        <a:lumOff val="80000"/>
                      </a:schemeClr>
                    </a:solidFill>
                  </a:tcPr>
                </a:tc>
                <a:tc>
                  <a:txBody>
                    <a:bodyPr/>
                    <a:lstStyle/>
                    <a:p>
                      <a:pPr marL="0" marR="0" algn="r">
                        <a:lnSpc>
                          <a:spcPct val="115000"/>
                        </a:lnSpc>
                        <a:spcBef>
                          <a:spcPts val="0"/>
                        </a:spcBef>
                        <a:spcAft>
                          <a:spcPts val="0"/>
                        </a:spcAft>
                      </a:pPr>
                      <a:r>
                        <a:rPr lang="en-IN" sz="2400" b="0" dirty="0">
                          <a:solidFill>
                            <a:schemeClr val="tx1"/>
                          </a:solidFill>
                          <a:effectLst/>
                        </a:rPr>
                        <a:t>     15 days</a:t>
                      </a:r>
                      <a:endParaRPr lang="en-US" sz="1800" b="0" dirty="0">
                        <a:solidFill>
                          <a:schemeClr val="tx1"/>
                        </a:solidFill>
                        <a:effectLst/>
                        <a:latin typeface="Cambria"/>
                        <a:ea typeface="Times New Roman"/>
                        <a:cs typeface="Times New Roman"/>
                      </a:endParaRPr>
                    </a:p>
                  </a:txBody>
                  <a:tcPr marL="68579" marR="68579" marT="0" marB="0">
                    <a:solidFill>
                      <a:schemeClr val="bg1">
                        <a:lumMod val="20000"/>
                        <a:lumOff val="80000"/>
                      </a:schemeClr>
                    </a:solidFill>
                  </a:tcPr>
                </a:tc>
              </a:tr>
              <a:tr h="1126131">
                <a:tc>
                  <a:txBody>
                    <a:bodyPr/>
                    <a:lstStyle/>
                    <a:p>
                      <a:pPr marL="0" marR="0" algn="just">
                        <a:lnSpc>
                          <a:spcPct val="115000"/>
                        </a:lnSpc>
                        <a:spcBef>
                          <a:spcPts val="0"/>
                        </a:spcBef>
                        <a:spcAft>
                          <a:spcPts val="0"/>
                        </a:spcAft>
                      </a:pPr>
                      <a:r>
                        <a:rPr lang="en-IN" sz="2400" dirty="0">
                          <a:solidFill>
                            <a:schemeClr val="tx1"/>
                          </a:solidFill>
                          <a:effectLst/>
                        </a:rPr>
                        <a:t>2</a:t>
                      </a:r>
                      <a:endParaRPr lang="en-US" sz="1800" dirty="0">
                        <a:solidFill>
                          <a:schemeClr val="tx1"/>
                        </a:solidFill>
                        <a:effectLst/>
                        <a:latin typeface="Cambria"/>
                        <a:ea typeface="Times New Roman"/>
                        <a:cs typeface="Times New Roman"/>
                      </a:endParaRPr>
                    </a:p>
                  </a:txBody>
                  <a:tcPr marL="68579" marR="68579" marT="0" marB="0"/>
                </a:tc>
                <a:tc>
                  <a:txBody>
                    <a:bodyPr/>
                    <a:lstStyle/>
                    <a:p>
                      <a:pPr marL="0" marR="0" algn="just">
                        <a:lnSpc>
                          <a:spcPct val="115000"/>
                        </a:lnSpc>
                        <a:spcBef>
                          <a:spcPts val="0"/>
                        </a:spcBef>
                        <a:spcAft>
                          <a:spcPts val="0"/>
                        </a:spcAft>
                      </a:pPr>
                      <a:r>
                        <a:rPr lang="en-IN" sz="2400" dirty="0">
                          <a:solidFill>
                            <a:schemeClr val="tx1"/>
                          </a:solidFill>
                          <a:effectLst/>
                        </a:rPr>
                        <a:t>Revision cases</a:t>
                      </a:r>
                      <a:endParaRPr lang="en-US" sz="1800" dirty="0">
                        <a:solidFill>
                          <a:schemeClr val="tx1"/>
                        </a:solidFill>
                        <a:effectLst/>
                        <a:latin typeface="Cambria"/>
                        <a:ea typeface="Times New Roman"/>
                        <a:cs typeface="Times New Roman"/>
                      </a:endParaRPr>
                    </a:p>
                  </a:txBody>
                  <a:tcPr marL="68579" marR="68579" marT="0" marB="0">
                    <a:solidFill>
                      <a:schemeClr val="bg1">
                        <a:lumMod val="20000"/>
                        <a:lumOff val="80000"/>
                      </a:schemeClr>
                    </a:solidFill>
                  </a:tcPr>
                </a:tc>
                <a:tc>
                  <a:txBody>
                    <a:bodyPr/>
                    <a:lstStyle/>
                    <a:p>
                      <a:pPr marL="342900" marR="0" lvl="0" indent="-342900" algn="r">
                        <a:lnSpc>
                          <a:spcPct val="115000"/>
                        </a:lnSpc>
                        <a:spcBef>
                          <a:spcPts val="0"/>
                        </a:spcBef>
                        <a:spcAft>
                          <a:spcPts val="0"/>
                        </a:spcAft>
                        <a:buFont typeface="+mj-lt"/>
                        <a:buAutoNum type="arabicPeriod" startAt="11"/>
                      </a:pPr>
                      <a:r>
                        <a:rPr lang="en-IN" sz="2400" dirty="0">
                          <a:solidFill>
                            <a:schemeClr val="tx1"/>
                          </a:solidFill>
                          <a:effectLst/>
                        </a:rPr>
                        <a:t>days</a:t>
                      </a:r>
                      <a:endParaRPr lang="en-US" sz="1800" dirty="0">
                        <a:solidFill>
                          <a:schemeClr val="tx1"/>
                        </a:solidFill>
                        <a:effectLst/>
                        <a:latin typeface="Calibri"/>
                        <a:ea typeface="Calibri"/>
                        <a:cs typeface="Times New Roman"/>
                      </a:endParaRPr>
                    </a:p>
                  </a:txBody>
                  <a:tcPr marL="68579" marR="68579" marT="0" marB="0">
                    <a:solidFill>
                      <a:schemeClr val="bg1">
                        <a:lumMod val="20000"/>
                        <a:lumOff val="80000"/>
                      </a:schemeClr>
                    </a:solidFill>
                  </a:tcPr>
                </a:tc>
              </a:tr>
            </a:tbl>
          </a:graphicData>
        </a:graphic>
      </p:graphicFrame>
      <p:sp>
        <p:nvSpPr>
          <p:cNvPr id="3" name="Rectangle 3"/>
          <p:cNvSpPr>
            <a:spLocks noChangeArrowheads="1"/>
          </p:cNvSpPr>
          <p:nvPr/>
        </p:nvSpPr>
        <p:spPr bwMode="auto">
          <a:xfrm>
            <a:off x="152400" y="3792538"/>
            <a:ext cx="8458200" cy="457200"/>
          </a:xfrm>
          <a:prstGeom prst="rect">
            <a:avLst/>
          </a:prstGeom>
          <a:noFill/>
          <a:ln>
            <a:noFill/>
          </a:ln>
          <a:effectLst>
            <a:prstShdw prst="shdw17" dist="17961" dir="2700000">
              <a:schemeClr val="accent1">
                <a:gamma/>
                <a:shade val="60000"/>
                <a:invGamma/>
              </a:schemeClr>
            </a:prstShdw>
          </a:effectLst>
          <a:extLst/>
        </p:spPr>
        <p:txBody>
          <a:bodyPr wrap="square" anchor="ctr">
            <a:spAutoFit/>
          </a:bodyPr>
          <a:lstStyle/>
          <a:p>
            <a:pPr eaLnBrk="0" hangingPunct="0">
              <a:defRPr/>
            </a:pPr>
            <a:endParaRPr lang="en-US"/>
          </a:p>
        </p:txBody>
      </p:sp>
    </p:spTree>
    <p:extLst>
      <p:ext uri="{BB962C8B-B14F-4D97-AF65-F5344CB8AC3E}">
        <p14:creationId xmlns:p14="http://schemas.microsoft.com/office/powerpoint/2010/main" xmlns="" val="1438109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ECA362A-9066-4FB8-BF7D-D2F5BD5AB25B}" type="slidenum">
              <a:rPr lang="es-ES" smtClean="0"/>
              <a:pPr/>
              <a:t>24</a:t>
            </a:fld>
            <a:endParaRPr lang="es-ES"/>
          </a:p>
        </p:txBody>
      </p:sp>
      <p:sp>
        <p:nvSpPr>
          <p:cNvPr id="5" name="Rectangle 4"/>
          <p:cNvSpPr/>
          <p:nvPr/>
        </p:nvSpPr>
        <p:spPr>
          <a:xfrm>
            <a:off x="457200" y="2690336"/>
            <a:ext cx="8229600" cy="2062103"/>
          </a:xfrm>
          <a:prstGeom prst="rect">
            <a:avLst/>
          </a:prstGeom>
        </p:spPr>
        <p:txBody>
          <a:bodyPr wrap="square">
            <a:spAutoFit/>
          </a:bodyPr>
          <a:lstStyle/>
          <a:p>
            <a:pPr algn="ctr"/>
            <a:r>
              <a:rPr lang="en-IN" sz="3200" b="1" i="1" dirty="0"/>
              <a:t>Scheme for Payment of Pensions to Central Government Civil Pensioners by Authorized Banks (both Public Sector and Some Private Sector </a:t>
            </a:r>
            <a:r>
              <a:rPr lang="en-IN" sz="3200" b="1" i="1" dirty="0" smtClean="0"/>
              <a:t>Banks)</a:t>
            </a:r>
            <a:endParaRPr lang="en-US" sz="3200" dirty="0"/>
          </a:p>
        </p:txBody>
      </p:sp>
    </p:spTree>
    <p:extLst>
      <p:ext uri="{BB962C8B-B14F-4D97-AF65-F5344CB8AC3E}">
        <p14:creationId xmlns:p14="http://schemas.microsoft.com/office/powerpoint/2010/main" xmlns="" val="21924150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subTitle" idx="1"/>
          </p:nvPr>
        </p:nvSpPr>
        <p:spPr>
          <a:xfrm>
            <a:off x="0" y="228600"/>
            <a:ext cx="8964613" cy="6629399"/>
          </a:xfrm>
        </p:spPr>
        <p:txBody>
          <a:bodyPr/>
          <a:lstStyle/>
          <a:p>
            <a:pPr marL="609600" indent="-609600" eaLnBrk="1" hangingPunct="1">
              <a:buClr>
                <a:schemeClr val="tx1"/>
              </a:buClr>
              <a:buSzTx/>
              <a:defRPr/>
            </a:pPr>
            <a:r>
              <a:rPr lang="en-US" b="1" dirty="0" smtClean="0">
                <a:solidFill>
                  <a:schemeClr val="accent6">
                    <a:lumMod val="50000"/>
                  </a:schemeClr>
                </a:solidFill>
              </a:rPr>
              <a:t>Salient Features of Pension Payment Scheme-1976</a:t>
            </a:r>
          </a:p>
          <a:p>
            <a:pPr marL="609600" indent="-609600" eaLnBrk="1" hangingPunct="1">
              <a:buClr>
                <a:schemeClr val="tx1"/>
              </a:buClr>
              <a:buSzTx/>
              <a:defRPr/>
            </a:pPr>
            <a:endParaRPr lang="en-US" sz="2400" b="1" u="sng" dirty="0">
              <a:solidFill>
                <a:srgbClr val="FFFF00"/>
              </a:solidFill>
              <a:effectLst/>
            </a:endParaRPr>
          </a:p>
          <a:p>
            <a:pPr marL="609600" indent="-609600" algn="just" eaLnBrk="1" hangingPunct="1">
              <a:buClr>
                <a:schemeClr val="tx1"/>
              </a:buClr>
              <a:buSzTx/>
              <a:buFont typeface="Wingdings" pitchFamily="2" charset="2"/>
              <a:buChar char="v"/>
              <a:defRPr/>
            </a:pPr>
            <a:r>
              <a:rPr lang="en-IN" dirty="0" smtClean="0">
                <a:effectLst/>
              </a:rPr>
              <a:t>CPAO </a:t>
            </a:r>
            <a:r>
              <a:rPr lang="en-IN" dirty="0">
                <a:effectLst/>
              </a:rPr>
              <a:t>is administering the ‘</a:t>
            </a:r>
            <a:r>
              <a:rPr lang="en-IN" sz="2800" b="1" i="1" dirty="0">
                <a:effectLst/>
              </a:rPr>
              <a:t>Scheme for Payment of Pensions to Central Government Civil Pensioners by Authorized Banks (both Public Sector and Some Private Sector Banks)’. </a:t>
            </a:r>
            <a:endParaRPr lang="en-IN" sz="2800" b="1" i="1" dirty="0" smtClean="0">
              <a:effectLst/>
            </a:endParaRPr>
          </a:p>
          <a:p>
            <a:pPr marL="609600" indent="-609600" algn="just" eaLnBrk="1" hangingPunct="1">
              <a:buClr>
                <a:schemeClr val="tx1"/>
              </a:buClr>
              <a:buSzTx/>
              <a:buFont typeface="Wingdings" pitchFamily="2" charset="2"/>
              <a:buChar char="v"/>
              <a:defRPr/>
            </a:pPr>
            <a:r>
              <a:rPr lang="en-IN" dirty="0" smtClean="0">
                <a:effectLst/>
              </a:rPr>
              <a:t>The </a:t>
            </a:r>
            <a:r>
              <a:rPr lang="en-IN" dirty="0">
                <a:effectLst/>
              </a:rPr>
              <a:t>scheme prescribes procedures for payment of pension through authorised banks and various formats of certificates, forms &amp; statements required for pension processing &amp; Payments.</a:t>
            </a:r>
            <a:endParaRPr lang="en-US" dirty="0">
              <a:effectLst/>
            </a:endParaRPr>
          </a:p>
          <a:p>
            <a:pPr marL="609600" indent="-609600" algn="l" eaLnBrk="1" hangingPunct="1">
              <a:buClr>
                <a:schemeClr val="tx1"/>
              </a:buClr>
              <a:buSzTx/>
              <a:defRPr/>
            </a:pPr>
            <a:r>
              <a:rPr lang="en-US" sz="1800" dirty="0" smtClean="0"/>
              <a:t> </a:t>
            </a:r>
          </a:p>
          <a:p>
            <a:pPr marL="609600" indent="-609600" algn="l" eaLnBrk="1" hangingPunct="1">
              <a:buClr>
                <a:schemeClr val="tx1"/>
              </a:buClr>
              <a:buSzTx/>
              <a:defRPr/>
            </a:pPr>
            <a:endParaRPr lang="en-US" sz="1400" dirty="0" smtClean="0"/>
          </a:p>
          <a:p>
            <a:pPr marL="609600" indent="-609600" algn="l" eaLnBrk="1" hangingPunct="1">
              <a:buClr>
                <a:schemeClr val="tx1"/>
              </a:buClr>
              <a:buSzTx/>
              <a:defRPr/>
            </a:pPr>
            <a:endParaRPr lang="en-US" sz="1400" dirty="0" smtClean="0"/>
          </a:p>
        </p:txBody>
      </p:sp>
      <p:sp>
        <p:nvSpPr>
          <p:cNvPr id="3" name="Slide Number Placeholder 2"/>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923632"/>
          </a:xfrm>
        </p:spPr>
        <p:txBody>
          <a:bodyPr/>
          <a:lstStyle/>
          <a:p>
            <a:r>
              <a:rPr lang="en-IN" dirty="0" smtClean="0"/>
              <a:t>Categories of Pensioners</a:t>
            </a:r>
            <a:endParaRPr lang="en-IN" dirty="0"/>
          </a:p>
        </p:txBody>
      </p:sp>
      <p:sp>
        <p:nvSpPr>
          <p:cNvPr id="3" name="Content Placeholder 2"/>
          <p:cNvSpPr>
            <a:spLocks noGrp="1"/>
          </p:cNvSpPr>
          <p:nvPr>
            <p:ph idx="1"/>
          </p:nvPr>
        </p:nvSpPr>
        <p:spPr>
          <a:xfrm>
            <a:off x="822960" y="1210236"/>
            <a:ext cx="8106758" cy="5147722"/>
          </a:xfrm>
        </p:spPr>
        <p:txBody>
          <a:bodyPr>
            <a:normAutofit fontScale="70000" lnSpcReduction="20000"/>
          </a:bodyPr>
          <a:lstStyle/>
          <a:p>
            <a:pPr algn="just">
              <a:buFont typeface="Wingdings" pitchFamily="2" charset="2"/>
              <a:buChar char="v"/>
            </a:pPr>
            <a:r>
              <a:rPr lang="en-IN" dirty="0" smtClean="0"/>
              <a:t>A : Superannuation</a:t>
            </a:r>
          </a:p>
          <a:p>
            <a:pPr algn="just">
              <a:buFont typeface="Wingdings" pitchFamily="2" charset="2"/>
              <a:buChar char="v"/>
            </a:pPr>
            <a:r>
              <a:rPr lang="en-IN" dirty="0" smtClean="0"/>
              <a:t>B : Family (A,I and V category)</a:t>
            </a:r>
          </a:p>
          <a:p>
            <a:pPr algn="just">
              <a:buFont typeface="Wingdings" pitchFamily="2" charset="2"/>
              <a:buChar char="v"/>
            </a:pPr>
            <a:r>
              <a:rPr lang="en-IN" dirty="0" smtClean="0"/>
              <a:t>C : HC Judges and their Family Pensioners</a:t>
            </a:r>
          </a:p>
          <a:p>
            <a:pPr algn="just">
              <a:buFont typeface="Wingdings" pitchFamily="2" charset="2"/>
              <a:buChar char="v"/>
            </a:pPr>
            <a:r>
              <a:rPr lang="en-IN" dirty="0" smtClean="0"/>
              <a:t>D : Superannuation pension of SC Judges</a:t>
            </a:r>
          </a:p>
          <a:p>
            <a:pPr algn="just">
              <a:buFont typeface="Wingdings" pitchFamily="2" charset="2"/>
              <a:buChar char="v"/>
            </a:pPr>
            <a:r>
              <a:rPr lang="en-IN" dirty="0" smtClean="0"/>
              <a:t>E : Family pension for SC Judges</a:t>
            </a:r>
          </a:p>
          <a:p>
            <a:pPr algn="just">
              <a:buFont typeface="Wingdings" pitchFamily="2" charset="2"/>
              <a:buChar char="v"/>
            </a:pPr>
            <a:r>
              <a:rPr lang="en-IN" dirty="0" smtClean="0"/>
              <a:t>F : </a:t>
            </a:r>
            <a:r>
              <a:rPr lang="en-IN" dirty="0"/>
              <a:t>Pension to Ex MP’s</a:t>
            </a:r>
            <a:endParaRPr lang="en-IN" dirty="0" smtClean="0"/>
          </a:p>
          <a:p>
            <a:pPr algn="just">
              <a:buFont typeface="Wingdings" pitchFamily="2" charset="2"/>
              <a:buChar char="v"/>
            </a:pPr>
            <a:r>
              <a:rPr lang="en-IN" dirty="0" smtClean="0"/>
              <a:t>G : </a:t>
            </a:r>
            <a:r>
              <a:rPr lang="en-IN" dirty="0" err="1" smtClean="0"/>
              <a:t>Swatantra</a:t>
            </a:r>
            <a:r>
              <a:rPr lang="en-IN" dirty="0" smtClean="0"/>
              <a:t> </a:t>
            </a:r>
            <a:r>
              <a:rPr lang="en-IN" dirty="0" err="1" smtClean="0"/>
              <a:t>sainik</a:t>
            </a:r>
            <a:r>
              <a:rPr lang="en-IN" dirty="0" smtClean="0"/>
              <a:t> </a:t>
            </a:r>
            <a:r>
              <a:rPr lang="en-IN" dirty="0" err="1" smtClean="0"/>
              <a:t>samman</a:t>
            </a:r>
            <a:r>
              <a:rPr lang="en-IN" dirty="0" smtClean="0"/>
              <a:t> pensions (Central Freedom Fighters/political pensions)</a:t>
            </a:r>
          </a:p>
          <a:p>
            <a:pPr algn="just">
              <a:buFont typeface="Wingdings" pitchFamily="2" charset="2"/>
              <a:buChar char="v"/>
            </a:pPr>
            <a:r>
              <a:rPr lang="en-IN" dirty="0" smtClean="0"/>
              <a:t>H : Pension and other amenities to former Presidents and VP</a:t>
            </a:r>
          </a:p>
          <a:p>
            <a:pPr algn="just">
              <a:buFont typeface="Wingdings" pitchFamily="2" charset="2"/>
              <a:buChar char="v"/>
            </a:pPr>
            <a:r>
              <a:rPr lang="en-IN" dirty="0" smtClean="0"/>
              <a:t>I : Invalid Pension</a:t>
            </a:r>
          </a:p>
          <a:p>
            <a:pPr algn="just">
              <a:buFont typeface="Wingdings" pitchFamily="2" charset="2"/>
              <a:buChar char="v"/>
            </a:pPr>
            <a:r>
              <a:rPr lang="en-IN" dirty="0" smtClean="0"/>
              <a:t>V : Voluntary Retirement</a:t>
            </a:r>
          </a:p>
          <a:p>
            <a:pPr algn="just">
              <a:buFont typeface="Wingdings" pitchFamily="2" charset="2"/>
              <a:buChar char="v"/>
            </a:pPr>
            <a:r>
              <a:rPr lang="en-IN" dirty="0" smtClean="0"/>
              <a:t>P : </a:t>
            </a:r>
            <a:r>
              <a:rPr lang="en-IN" dirty="0" err="1" smtClean="0"/>
              <a:t>Prorata</a:t>
            </a:r>
            <a:r>
              <a:rPr lang="en-IN" dirty="0" smtClean="0"/>
              <a:t> pension</a:t>
            </a:r>
          </a:p>
          <a:p>
            <a:pPr algn="just">
              <a:buFont typeface="Wingdings" pitchFamily="2" charset="2"/>
              <a:buChar char="v"/>
            </a:pPr>
            <a:r>
              <a:rPr lang="en-IN" dirty="0" smtClean="0"/>
              <a:t>O : Other pension: special pension to ex-army personnel including widows of ex army personnel who revolted against British authorities</a:t>
            </a:r>
          </a:p>
          <a:p>
            <a:pPr>
              <a:buFont typeface="Wingdings" panose="05000000000000000000" pitchFamily="2" charset="2"/>
              <a:buChar char="Ø"/>
            </a:pPr>
            <a:endParaRPr lang="en-IN" dirty="0"/>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26</a:t>
            </a:fld>
            <a:endParaRPr lang="en-US"/>
          </a:p>
        </p:txBody>
      </p:sp>
    </p:spTree>
    <p:extLst>
      <p:ext uri="{BB962C8B-B14F-4D97-AF65-F5344CB8AC3E}">
        <p14:creationId xmlns:p14="http://schemas.microsoft.com/office/powerpoint/2010/main" xmlns="" val="31319593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14283" y="285730"/>
          <a:ext cx="8715436" cy="6620406"/>
        </p:xfrm>
        <a:graphic>
          <a:graphicData uri="http://schemas.openxmlformats.org/drawingml/2006/table">
            <a:tbl>
              <a:tblPr/>
              <a:tblGrid>
                <a:gridCol w="522927"/>
                <a:gridCol w="4009101"/>
                <a:gridCol w="4183408"/>
              </a:tblGrid>
              <a:tr h="377560">
                <a:tc gridSpan="2">
                  <a:txBody>
                    <a:bodyPr/>
                    <a:lstStyle/>
                    <a:p>
                      <a:pPr marL="0" marR="0" algn="just">
                        <a:lnSpc>
                          <a:spcPct val="115000"/>
                        </a:lnSpc>
                        <a:spcBef>
                          <a:spcPts val="0"/>
                        </a:spcBef>
                        <a:spcAft>
                          <a:spcPts val="0"/>
                        </a:spcAft>
                      </a:pPr>
                      <a:r>
                        <a:rPr lang="en-US" sz="1400" dirty="0">
                          <a:latin typeface="+mj-lt"/>
                          <a:ea typeface="Times New Roman"/>
                          <a:cs typeface="Times New Roman"/>
                        </a:rPr>
                        <a:t>	</a:t>
                      </a:r>
                      <a:r>
                        <a:rPr lang="en-US" sz="1400" b="1" dirty="0">
                          <a:solidFill>
                            <a:srgbClr val="000000"/>
                          </a:solidFill>
                          <a:latin typeface="+mj-lt"/>
                          <a:ea typeface="Times New Roman"/>
                          <a:cs typeface="Arial"/>
                        </a:rPr>
                        <a:t>Category of pension </a:t>
                      </a:r>
                      <a:endParaRPr lang="en-US" sz="1400" dirty="0">
                        <a:latin typeface="+mj-lt"/>
                        <a:ea typeface="Times New Roman"/>
                        <a:cs typeface="Times New Roman"/>
                      </a:endParaRP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just">
                        <a:lnSpc>
                          <a:spcPct val="115000"/>
                        </a:lnSpc>
                        <a:spcBef>
                          <a:spcPts val="0"/>
                        </a:spcBef>
                        <a:spcAft>
                          <a:spcPts val="0"/>
                        </a:spcAft>
                      </a:pPr>
                      <a:r>
                        <a:rPr lang="en-US" sz="1400" b="1">
                          <a:solidFill>
                            <a:srgbClr val="000000"/>
                          </a:solidFill>
                          <a:latin typeface="+mj-lt"/>
                          <a:ea typeface="Times New Roman"/>
                          <a:cs typeface="Arial"/>
                        </a:rPr>
                        <a:t>Pension Rules Applicable</a:t>
                      </a:r>
                      <a:endParaRPr lang="en-US" sz="1400">
                        <a:latin typeface="+mj-lt"/>
                        <a:ea typeface="Times New Roman"/>
                        <a:cs typeface="Times New Roman"/>
                      </a:endParaRP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6914">
                <a:tc>
                  <a:txBody>
                    <a:bodyPr/>
                    <a:lstStyle/>
                    <a:p>
                      <a:pPr marL="0" marR="0" algn="just">
                        <a:lnSpc>
                          <a:spcPct val="115000"/>
                        </a:lnSpc>
                        <a:spcBef>
                          <a:spcPts val="0"/>
                        </a:spcBef>
                        <a:spcAft>
                          <a:spcPts val="0"/>
                        </a:spcAft>
                      </a:pPr>
                      <a:r>
                        <a:rPr lang="en-US" sz="2000" dirty="0">
                          <a:latin typeface="Verdana"/>
                          <a:ea typeface="Times New Roman"/>
                          <a:cs typeface="Times New Roman"/>
                        </a:rPr>
                        <a:t>1.</a:t>
                      </a:r>
                      <a:endParaRPr lang="en-US" sz="2000" dirty="0">
                        <a:latin typeface="Times New Roman"/>
                        <a:ea typeface="Times New Roman"/>
                        <a:cs typeface="Times New Roman"/>
                      </a:endParaRP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solidFill>
                            <a:srgbClr val="000000"/>
                          </a:solidFill>
                          <a:latin typeface="+mj-lt"/>
                          <a:ea typeface="Times New Roman"/>
                          <a:cs typeface="Arial"/>
                        </a:rPr>
                        <a:t>Central (Civil) Pensioners (other than Railways, Post, Telecommunications and Defense)</a:t>
                      </a:r>
                      <a:endParaRPr lang="en-US" sz="1400" dirty="0">
                        <a:latin typeface="+mj-lt"/>
                        <a:ea typeface="Times New Roman"/>
                        <a:cs typeface="Times New Roman"/>
                      </a:endParaRP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solidFill>
                            <a:srgbClr val="000000"/>
                          </a:solidFill>
                          <a:latin typeface="+mj-lt"/>
                          <a:ea typeface="Times New Roman"/>
                          <a:cs typeface="Arial"/>
                        </a:rPr>
                        <a:t>Central Civil Services (Pension) Rules, 1972.</a:t>
                      </a:r>
                      <a:endParaRPr lang="en-US" sz="1400" dirty="0">
                        <a:latin typeface="+mj-lt"/>
                        <a:ea typeface="Times New Roman"/>
                        <a:cs typeface="Times New Roman"/>
                      </a:endParaRP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8643">
                <a:tc>
                  <a:txBody>
                    <a:bodyPr/>
                    <a:lstStyle/>
                    <a:p>
                      <a:pPr marL="0" marR="0" algn="just">
                        <a:lnSpc>
                          <a:spcPct val="115000"/>
                        </a:lnSpc>
                        <a:spcBef>
                          <a:spcPts val="0"/>
                        </a:spcBef>
                        <a:spcAft>
                          <a:spcPts val="0"/>
                        </a:spcAft>
                      </a:pPr>
                      <a:r>
                        <a:rPr lang="en-US" sz="2000" dirty="0" smtClean="0">
                          <a:latin typeface="Verdana"/>
                          <a:ea typeface="Times New Roman"/>
                          <a:cs typeface="Times New Roman"/>
                        </a:rPr>
                        <a:t>2.</a:t>
                      </a:r>
                      <a:endParaRPr lang="en-US" sz="2000" dirty="0">
                        <a:latin typeface="Times New Roman"/>
                        <a:ea typeface="Times New Roman"/>
                        <a:cs typeface="Times New Roman"/>
                      </a:endParaRP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solidFill>
                            <a:srgbClr val="000000"/>
                          </a:solidFill>
                          <a:latin typeface="+mj-lt"/>
                          <a:ea typeface="Times New Roman"/>
                          <a:cs typeface="Arial"/>
                        </a:rPr>
                        <a:t>All India Services Pensioners of Union Territory Administration and those borne on State cadres but retiring from Central Government.</a:t>
                      </a:r>
                      <a:endParaRPr lang="en-US" sz="1400" dirty="0">
                        <a:latin typeface="+mj-lt"/>
                        <a:ea typeface="Times New Roman"/>
                        <a:cs typeface="Times New Roman"/>
                      </a:endParaRP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solidFill>
                            <a:srgbClr val="000000"/>
                          </a:solidFill>
                          <a:latin typeface="+mj-lt"/>
                          <a:ea typeface="Times New Roman"/>
                          <a:cs typeface="Arial"/>
                        </a:rPr>
                        <a:t>All India Service (Death-Cum-Retirement Benefits) Rules, 1958.</a:t>
                      </a:r>
                      <a:endParaRPr lang="en-US" sz="1400" dirty="0">
                        <a:latin typeface="+mj-lt"/>
                        <a:ea typeface="Times New Roman"/>
                        <a:cs typeface="Times New Roman"/>
                      </a:endParaRP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5185">
                <a:tc>
                  <a:txBody>
                    <a:bodyPr/>
                    <a:lstStyle/>
                    <a:p>
                      <a:pPr marL="0" marR="0" algn="just">
                        <a:lnSpc>
                          <a:spcPct val="115000"/>
                        </a:lnSpc>
                        <a:spcBef>
                          <a:spcPts val="0"/>
                        </a:spcBef>
                        <a:spcAft>
                          <a:spcPts val="0"/>
                        </a:spcAft>
                      </a:pPr>
                      <a:r>
                        <a:rPr lang="en-US" sz="2000" dirty="0" smtClean="0">
                          <a:latin typeface="Verdana"/>
                          <a:ea typeface="Times New Roman"/>
                          <a:cs typeface="Times New Roman"/>
                        </a:rPr>
                        <a:t>3.</a:t>
                      </a:r>
                      <a:endParaRPr lang="en-US" sz="2000" dirty="0">
                        <a:latin typeface="Times New Roman"/>
                        <a:ea typeface="Times New Roman"/>
                        <a:cs typeface="Times New Roman"/>
                      </a:endParaRP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a:solidFill>
                            <a:srgbClr val="000000"/>
                          </a:solidFill>
                          <a:latin typeface="+mj-lt"/>
                          <a:ea typeface="Times New Roman"/>
                          <a:cs typeface="Arial"/>
                        </a:rPr>
                        <a:t>Former Presidents and Vice Presidents of India</a:t>
                      </a:r>
                      <a:endParaRPr lang="en-US" sz="1400">
                        <a:latin typeface="+mj-lt"/>
                        <a:ea typeface="Times New Roman"/>
                        <a:cs typeface="Times New Roman"/>
                      </a:endParaRP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solidFill>
                            <a:srgbClr val="000000"/>
                          </a:solidFill>
                          <a:latin typeface="+mj-lt"/>
                          <a:ea typeface="Times New Roman"/>
                          <a:cs typeface="Arial"/>
                        </a:rPr>
                        <a:t>President’s (Emoluments and Pension) Act, 1951 as amended from time to time</a:t>
                      </a:r>
                      <a:endParaRPr lang="en-US" sz="1400" dirty="0">
                        <a:latin typeface="+mj-lt"/>
                        <a:ea typeface="Times New Roman"/>
                        <a:cs typeface="Times New Roman"/>
                      </a:endParaRP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458">
                <a:tc>
                  <a:txBody>
                    <a:bodyPr/>
                    <a:lstStyle/>
                    <a:p>
                      <a:pPr marL="0" marR="0" algn="just">
                        <a:lnSpc>
                          <a:spcPct val="115000"/>
                        </a:lnSpc>
                        <a:spcBef>
                          <a:spcPts val="0"/>
                        </a:spcBef>
                        <a:spcAft>
                          <a:spcPts val="0"/>
                        </a:spcAft>
                      </a:pPr>
                      <a:r>
                        <a:rPr lang="en-US" sz="2000" dirty="0" smtClean="0">
                          <a:latin typeface="Verdana"/>
                          <a:ea typeface="Times New Roman"/>
                          <a:cs typeface="Times New Roman"/>
                        </a:rPr>
                        <a:t>4.</a:t>
                      </a:r>
                      <a:endParaRPr lang="en-US" sz="2000" dirty="0">
                        <a:latin typeface="Times New Roman"/>
                        <a:ea typeface="Times New Roman"/>
                        <a:cs typeface="Times New Roman"/>
                      </a:endParaRP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a:solidFill>
                            <a:srgbClr val="000000"/>
                          </a:solidFill>
                          <a:latin typeface="+mj-lt"/>
                          <a:ea typeface="Times New Roman"/>
                          <a:cs typeface="Arial"/>
                        </a:rPr>
                        <a:t>Supreme Court Judges</a:t>
                      </a:r>
                      <a:endParaRPr lang="en-US" sz="1400">
                        <a:latin typeface="+mj-lt"/>
                        <a:ea typeface="Times New Roman"/>
                        <a:cs typeface="Times New Roman"/>
                      </a:endParaRP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solidFill>
                            <a:srgbClr val="000000"/>
                          </a:solidFill>
                          <a:latin typeface="+mj-lt"/>
                          <a:ea typeface="Times New Roman"/>
                          <a:cs typeface="Arial"/>
                        </a:rPr>
                        <a:t>The Supreme Court Judges (Conditions of Service) Act 1958</a:t>
                      </a:r>
                      <a:endParaRPr lang="en-US" sz="1400" dirty="0">
                        <a:latin typeface="+mj-lt"/>
                        <a:ea typeface="Times New Roman"/>
                        <a:cs typeface="Times New Roman"/>
                      </a:endParaRP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458">
                <a:tc>
                  <a:txBody>
                    <a:bodyPr/>
                    <a:lstStyle/>
                    <a:p>
                      <a:pPr marL="0" marR="0" algn="just">
                        <a:lnSpc>
                          <a:spcPct val="115000"/>
                        </a:lnSpc>
                        <a:spcBef>
                          <a:spcPts val="0"/>
                        </a:spcBef>
                        <a:spcAft>
                          <a:spcPts val="0"/>
                        </a:spcAft>
                      </a:pPr>
                      <a:r>
                        <a:rPr lang="en-US" sz="2000" dirty="0" smtClean="0">
                          <a:latin typeface="Verdana"/>
                          <a:ea typeface="Times New Roman"/>
                          <a:cs typeface="Times New Roman"/>
                        </a:rPr>
                        <a:t>5.</a:t>
                      </a:r>
                      <a:endParaRPr lang="en-US" sz="2000" dirty="0">
                        <a:latin typeface="Times New Roman"/>
                        <a:ea typeface="Times New Roman"/>
                        <a:cs typeface="Times New Roman"/>
                      </a:endParaRP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a:solidFill>
                            <a:srgbClr val="000000"/>
                          </a:solidFill>
                          <a:latin typeface="+mj-lt"/>
                          <a:ea typeface="Times New Roman"/>
                          <a:cs typeface="Arial"/>
                        </a:rPr>
                        <a:t>High Court Judges. </a:t>
                      </a:r>
                      <a:endParaRPr lang="en-US" sz="1400">
                        <a:latin typeface="+mj-lt"/>
                        <a:ea typeface="Times New Roman"/>
                        <a:cs typeface="Times New Roman"/>
                      </a:endParaRP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solidFill>
                            <a:srgbClr val="000000"/>
                          </a:solidFill>
                          <a:latin typeface="+mj-lt"/>
                          <a:ea typeface="Times New Roman"/>
                          <a:cs typeface="Arial"/>
                        </a:rPr>
                        <a:t>The High Court Judges (Conditions of Service) Act, 1954</a:t>
                      </a:r>
                      <a:endParaRPr lang="en-US" sz="1400" dirty="0">
                        <a:latin typeface="+mj-lt"/>
                        <a:ea typeface="Times New Roman"/>
                        <a:cs typeface="Times New Roman"/>
                      </a:endParaRP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8643">
                <a:tc>
                  <a:txBody>
                    <a:bodyPr/>
                    <a:lstStyle/>
                    <a:p>
                      <a:pPr marL="0" marR="0" algn="just">
                        <a:lnSpc>
                          <a:spcPct val="115000"/>
                        </a:lnSpc>
                        <a:spcBef>
                          <a:spcPts val="0"/>
                        </a:spcBef>
                        <a:spcAft>
                          <a:spcPts val="0"/>
                        </a:spcAft>
                      </a:pPr>
                      <a:r>
                        <a:rPr lang="en-US" sz="2000" dirty="0" smtClean="0">
                          <a:latin typeface="Verdana"/>
                          <a:ea typeface="Times New Roman"/>
                          <a:cs typeface="Times New Roman"/>
                        </a:rPr>
                        <a:t>6.</a:t>
                      </a:r>
                      <a:endParaRPr lang="en-US" sz="2000" dirty="0">
                        <a:latin typeface="Times New Roman"/>
                        <a:ea typeface="Times New Roman"/>
                        <a:cs typeface="Times New Roman"/>
                      </a:endParaRP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a:solidFill>
                            <a:srgbClr val="000000"/>
                          </a:solidFill>
                          <a:latin typeface="+mj-lt"/>
                          <a:ea typeface="Times New Roman"/>
                          <a:cs typeface="Arial"/>
                        </a:rPr>
                        <a:t>Chairman/Vice- Chairman/ Members of Central Administrative Tribunal</a:t>
                      </a:r>
                      <a:endParaRPr lang="en-US" sz="1400">
                        <a:latin typeface="+mj-lt"/>
                        <a:ea typeface="Times New Roman"/>
                        <a:cs typeface="Times New Roman"/>
                      </a:endParaRP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solidFill>
                            <a:srgbClr val="000000"/>
                          </a:solidFill>
                          <a:latin typeface="+mj-lt"/>
                          <a:ea typeface="Times New Roman"/>
                          <a:cs typeface="Arial"/>
                        </a:rPr>
                        <a:t>Central Administrative Tribunal (Salaries and Allowances and Conditions of Service of  Chairman/ Vice- Chairman/Members) Rules, 1985</a:t>
                      </a:r>
                      <a:endParaRPr lang="en-US" sz="1400" dirty="0">
                        <a:latin typeface="+mj-lt"/>
                        <a:ea typeface="Times New Roman"/>
                        <a:cs typeface="Times New Roman"/>
                      </a:endParaRP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5185">
                <a:tc>
                  <a:txBody>
                    <a:bodyPr/>
                    <a:lstStyle/>
                    <a:p>
                      <a:pPr marL="0" marR="0" algn="just">
                        <a:lnSpc>
                          <a:spcPct val="115000"/>
                        </a:lnSpc>
                        <a:spcBef>
                          <a:spcPts val="0"/>
                        </a:spcBef>
                        <a:spcAft>
                          <a:spcPts val="0"/>
                        </a:spcAft>
                      </a:pPr>
                      <a:r>
                        <a:rPr lang="en-US" sz="2000" dirty="0" smtClean="0">
                          <a:latin typeface="Verdana"/>
                          <a:ea typeface="Times New Roman"/>
                          <a:cs typeface="Times New Roman"/>
                        </a:rPr>
                        <a:t>7.</a:t>
                      </a:r>
                      <a:endParaRPr lang="en-US" sz="2000" dirty="0">
                        <a:latin typeface="Times New Roman"/>
                        <a:ea typeface="Times New Roman"/>
                        <a:cs typeface="Times New Roman"/>
                      </a:endParaRP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a:solidFill>
                            <a:srgbClr val="000000"/>
                          </a:solidFill>
                          <a:latin typeface="+mj-lt"/>
                          <a:ea typeface="Times New Roman"/>
                          <a:cs typeface="Arial"/>
                        </a:rPr>
                        <a:t>Members of Parliament.</a:t>
                      </a:r>
                      <a:endParaRPr lang="en-US" sz="1400">
                        <a:latin typeface="+mj-lt"/>
                        <a:ea typeface="Times New Roman"/>
                        <a:cs typeface="Times New Roman"/>
                      </a:endParaRP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solidFill>
                            <a:srgbClr val="000000"/>
                          </a:solidFill>
                          <a:latin typeface="+mj-lt"/>
                          <a:ea typeface="Times New Roman"/>
                          <a:cs typeface="Arial"/>
                        </a:rPr>
                        <a:t>Salary, Allowances and Pension of Members of Parliament, Act, 1954.</a:t>
                      </a:r>
                      <a:endParaRPr lang="en-US" sz="1400" dirty="0">
                        <a:latin typeface="+mj-lt"/>
                        <a:ea typeface="Times New Roman"/>
                        <a:cs typeface="Times New Roman"/>
                      </a:endParaRP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0372">
                <a:tc>
                  <a:txBody>
                    <a:bodyPr/>
                    <a:lstStyle/>
                    <a:p>
                      <a:pPr marL="0" marR="0" algn="just">
                        <a:lnSpc>
                          <a:spcPct val="115000"/>
                        </a:lnSpc>
                        <a:spcBef>
                          <a:spcPts val="0"/>
                        </a:spcBef>
                        <a:spcAft>
                          <a:spcPts val="0"/>
                        </a:spcAft>
                      </a:pPr>
                      <a:endParaRPr lang="en-US" sz="2000" dirty="0">
                        <a:latin typeface="Verdana"/>
                        <a:ea typeface="Times New Roman"/>
                        <a:cs typeface="Times New Roman"/>
                      </a:endParaRPr>
                    </a:p>
                    <a:p>
                      <a:pPr marL="0" marR="0" algn="just">
                        <a:lnSpc>
                          <a:spcPct val="115000"/>
                        </a:lnSpc>
                        <a:spcBef>
                          <a:spcPts val="0"/>
                        </a:spcBef>
                        <a:spcAft>
                          <a:spcPts val="0"/>
                        </a:spcAft>
                      </a:pPr>
                      <a:r>
                        <a:rPr lang="en-US" sz="2000" dirty="0" smtClean="0">
                          <a:latin typeface="Verdana"/>
                          <a:ea typeface="Times New Roman"/>
                          <a:cs typeface="Times New Roman"/>
                        </a:rPr>
                        <a:t>8.</a:t>
                      </a:r>
                      <a:endParaRPr lang="en-US" sz="2000" dirty="0">
                        <a:latin typeface="Times New Roman"/>
                        <a:ea typeface="Times New Roman"/>
                        <a:cs typeface="Times New Roman"/>
                      </a:endParaRP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400">
                        <a:solidFill>
                          <a:srgbClr val="000000"/>
                        </a:solidFill>
                        <a:latin typeface="+mj-lt"/>
                        <a:ea typeface="Times New Roman"/>
                        <a:cs typeface="Arial"/>
                      </a:endParaRPr>
                    </a:p>
                    <a:p>
                      <a:pPr marL="0" marR="0" algn="just">
                        <a:lnSpc>
                          <a:spcPct val="115000"/>
                        </a:lnSpc>
                        <a:spcBef>
                          <a:spcPts val="0"/>
                        </a:spcBef>
                        <a:spcAft>
                          <a:spcPts val="0"/>
                        </a:spcAft>
                      </a:pPr>
                      <a:r>
                        <a:rPr lang="en-US" sz="1400">
                          <a:solidFill>
                            <a:srgbClr val="000000"/>
                          </a:solidFill>
                          <a:latin typeface="+mj-lt"/>
                          <a:ea typeface="Times New Roman"/>
                          <a:cs typeface="Arial"/>
                        </a:rPr>
                        <a:t>Central Freedom Fighters</a:t>
                      </a:r>
                      <a:endParaRPr lang="en-US" sz="1400">
                        <a:latin typeface="+mj-lt"/>
                        <a:ea typeface="Times New Roman"/>
                        <a:cs typeface="Times New Roman"/>
                      </a:endParaRP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400" dirty="0">
                        <a:solidFill>
                          <a:srgbClr val="000000"/>
                        </a:solidFill>
                        <a:latin typeface="+mj-lt"/>
                        <a:ea typeface="Times New Roman"/>
                        <a:cs typeface="Arial"/>
                      </a:endParaRPr>
                    </a:p>
                    <a:p>
                      <a:pPr marL="0" marR="0" algn="just">
                        <a:lnSpc>
                          <a:spcPct val="115000"/>
                        </a:lnSpc>
                        <a:spcBef>
                          <a:spcPts val="0"/>
                        </a:spcBef>
                        <a:spcAft>
                          <a:spcPts val="0"/>
                        </a:spcAft>
                      </a:pPr>
                      <a:r>
                        <a:rPr lang="en-US" sz="1400" dirty="0">
                          <a:solidFill>
                            <a:srgbClr val="000000"/>
                          </a:solidFill>
                          <a:latin typeface="+mj-lt"/>
                          <a:ea typeface="Times New Roman"/>
                          <a:cs typeface="Arial"/>
                        </a:rPr>
                        <a:t>(</a:t>
                      </a:r>
                      <a:r>
                        <a:rPr lang="en-US" sz="1400" dirty="0" err="1">
                          <a:solidFill>
                            <a:srgbClr val="000000"/>
                          </a:solidFill>
                          <a:latin typeface="+mj-lt"/>
                          <a:ea typeface="Times New Roman"/>
                          <a:cs typeface="Arial"/>
                        </a:rPr>
                        <a:t>i</a:t>
                      </a:r>
                      <a:r>
                        <a:rPr lang="en-US" sz="1400" dirty="0">
                          <a:solidFill>
                            <a:srgbClr val="000000"/>
                          </a:solidFill>
                          <a:latin typeface="+mj-lt"/>
                          <a:ea typeface="Times New Roman"/>
                          <a:cs typeface="Arial"/>
                        </a:rPr>
                        <a:t>) Central Govt. Freedom Fighters</a:t>
                      </a:r>
                      <a:endParaRPr lang="en-US" sz="1400" dirty="0">
                        <a:latin typeface="+mj-lt"/>
                        <a:ea typeface="Times New Roman"/>
                        <a:cs typeface="Times New Roman"/>
                      </a:endParaRPr>
                    </a:p>
                    <a:p>
                      <a:pPr marL="0" marR="0" algn="just">
                        <a:lnSpc>
                          <a:spcPct val="115000"/>
                        </a:lnSpc>
                        <a:spcBef>
                          <a:spcPts val="0"/>
                        </a:spcBef>
                        <a:spcAft>
                          <a:spcPts val="0"/>
                        </a:spcAft>
                      </a:pPr>
                      <a:r>
                        <a:rPr lang="en-US" sz="1400" dirty="0">
                          <a:solidFill>
                            <a:srgbClr val="000000"/>
                          </a:solidFill>
                          <a:latin typeface="+mj-lt"/>
                          <a:ea typeface="Times New Roman"/>
                          <a:cs typeface="Arial"/>
                        </a:rPr>
                        <a:t>Scheme, 1972.</a:t>
                      </a:r>
                      <a:endParaRPr lang="en-US" sz="1400" dirty="0">
                        <a:latin typeface="+mj-lt"/>
                        <a:ea typeface="Times New Roman"/>
                        <a:cs typeface="Times New Roman"/>
                      </a:endParaRPr>
                    </a:p>
                    <a:p>
                      <a:pPr marL="0" marR="0" algn="just">
                        <a:lnSpc>
                          <a:spcPct val="115000"/>
                        </a:lnSpc>
                        <a:spcBef>
                          <a:spcPts val="0"/>
                        </a:spcBef>
                        <a:spcAft>
                          <a:spcPts val="0"/>
                        </a:spcAft>
                      </a:pPr>
                      <a:r>
                        <a:rPr lang="en-US" sz="1400" dirty="0">
                          <a:solidFill>
                            <a:srgbClr val="000000"/>
                          </a:solidFill>
                          <a:latin typeface="+mj-lt"/>
                          <a:ea typeface="Times New Roman"/>
                          <a:cs typeface="Arial"/>
                        </a:rPr>
                        <a:t>(j) </a:t>
                      </a:r>
                      <a:r>
                        <a:rPr lang="en-US" sz="1400" dirty="0" err="1">
                          <a:solidFill>
                            <a:srgbClr val="000000"/>
                          </a:solidFill>
                          <a:latin typeface="+mj-lt"/>
                          <a:ea typeface="Times New Roman"/>
                          <a:cs typeface="Arial"/>
                        </a:rPr>
                        <a:t>Swatantrata</a:t>
                      </a:r>
                      <a:r>
                        <a:rPr lang="en-US" sz="1400" dirty="0">
                          <a:solidFill>
                            <a:srgbClr val="000000"/>
                          </a:solidFill>
                          <a:latin typeface="+mj-lt"/>
                          <a:ea typeface="Times New Roman"/>
                          <a:cs typeface="Arial"/>
                        </a:rPr>
                        <a:t> </a:t>
                      </a:r>
                      <a:r>
                        <a:rPr lang="en-US" sz="1400" dirty="0" err="1">
                          <a:solidFill>
                            <a:srgbClr val="000000"/>
                          </a:solidFill>
                          <a:latin typeface="+mj-lt"/>
                          <a:ea typeface="Times New Roman"/>
                          <a:cs typeface="Arial"/>
                        </a:rPr>
                        <a:t>Sainik</a:t>
                      </a:r>
                      <a:r>
                        <a:rPr lang="en-US" sz="1400" dirty="0">
                          <a:solidFill>
                            <a:srgbClr val="000000"/>
                          </a:solidFill>
                          <a:latin typeface="+mj-lt"/>
                          <a:ea typeface="Times New Roman"/>
                          <a:cs typeface="Arial"/>
                        </a:rPr>
                        <a:t> </a:t>
                      </a:r>
                      <a:r>
                        <a:rPr lang="en-US" sz="1400" dirty="0" err="1">
                          <a:solidFill>
                            <a:srgbClr val="000000"/>
                          </a:solidFill>
                          <a:latin typeface="+mj-lt"/>
                          <a:ea typeface="Times New Roman"/>
                          <a:cs typeface="Arial"/>
                        </a:rPr>
                        <a:t>Samman</a:t>
                      </a:r>
                      <a:endParaRPr lang="en-US" sz="1400" dirty="0">
                        <a:latin typeface="+mj-lt"/>
                        <a:ea typeface="Times New Roman"/>
                        <a:cs typeface="Times New Roman"/>
                      </a:endParaRPr>
                    </a:p>
                    <a:p>
                      <a:pPr marL="0" marR="0" algn="just">
                        <a:lnSpc>
                          <a:spcPct val="115000"/>
                        </a:lnSpc>
                        <a:spcBef>
                          <a:spcPts val="0"/>
                        </a:spcBef>
                        <a:spcAft>
                          <a:spcPts val="0"/>
                        </a:spcAft>
                      </a:pPr>
                      <a:r>
                        <a:rPr lang="en-US" sz="1400" dirty="0">
                          <a:solidFill>
                            <a:srgbClr val="000000"/>
                          </a:solidFill>
                          <a:latin typeface="+mj-lt"/>
                          <a:ea typeface="Times New Roman"/>
                          <a:cs typeface="Arial"/>
                        </a:rPr>
                        <a:t>Pension Scheme, 1980.</a:t>
                      </a:r>
                      <a:endParaRPr lang="en-US" sz="1400" dirty="0">
                        <a:latin typeface="+mj-lt"/>
                        <a:ea typeface="Times New Roman"/>
                        <a:cs typeface="Times New Roman"/>
                      </a:endParaRPr>
                    </a:p>
                  </a:txBody>
                  <a:tcPr marL="42749" marR="42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27</a:t>
            </a:fld>
            <a:endParaRPr lang="en-US"/>
          </a:p>
        </p:txBody>
      </p:sp>
    </p:spTree>
    <p:extLst>
      <p:ext uri="{BB962C8B-B14F-4D97-AF65-F5344CB8AC3E}">
        <p14:creationId xmlns:p14="http://schemas.microsoft.com/office/powerpoint/2010/main" xmlns="" val="26772859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ECA362A-9066-4FB8-BF7D-D2F5BD5AB25B}" type="slidenum">
              <a:rPr lang="es-ES" smtClean="0"/>
              <a:pPr/>
              <a:t>28</a:t>
            </a:fld>
            <a:endParaRPr lang="es-ES"/>
          </a:p>
        </p:txBody>
      </p:sp>
      <p:graphicFrame>
        <p:nvGraphicFramePr>
          <p:cNvPr id="5" name="Table 4"/>
          <p:cNvGraphicFramePr>
            <a:graphicFrameLocks noGrp="1"/>
          </p:cNvGraphicFramePr>
          <p:nvPr/>
        </p:nvGraphicFramePr>
        <p:xfrm>
          <a:off x="381000" y="914400"/>
          <a:ext cx="8305799" cy="5831744"/>
        </p:xfrm>
        <a:graphic>
          <a:graphicData uri="http://schemas.openxmlformats.org/drawingml/2006/table">
            <a:tbl>
              <a:tblPr/>
              <a:tblGrid>
                <a:gridCol w="4905687"/>
                <a:gridCol w="1373782"/>
                <a:gridCol w="2026330"/>
              </a:tblGrid>
              <a:tr h="944879">
                <a:tc>
                  <a:txBody>
                    <a:bodyPr/>
                    <a:lstStyle/>
                    <a:p>
                      <a:pPr marL="0" marR="0" algn="just">
                        <a:spcBef>
                          <a:spcPts val="0"/>
                        </a:spcBef>
                        <a:spcAft>
                          <a:spcPts val="0"/>
                        </a:spcAft>
                      </a:pPr>
                      <a:r>
                        <a:rPr lang="en-US" sz="1800" b="1" dirty="0">
                          <a:latin typeface="Verdana"/>
                          <a:ea typeface="Times New Roman"/>
                          <a:cs typeface="Calibri"/>
                        </a:rPr>
                        <a:t>Classification of pension</a:t>
                      </a:r>
                      <a:endParaRPr lang="en-US" sz="1800" b="1" dirty="0">
                        <a:latin typeface="Times New Roman"/>
                        <a:ea typeface="Times New Roman"/>
                        <a:cs typeface="Times New Roman"/>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b="1" dirty="0">
                          <a:latin typeface="Verdana"/>
                          <a:ea typeface="Times New Roman"/>
                          <a:cs typeface="Calibri"/>
                        </a:rPr>
                        <a:t>Category of pension </a:t>
                      </a:r>
                      <a:endParaRPr lang="en-US" sz="1800" b="1" dirty="0">
                        <a:latin typeface="Times New Roman"/>
                        <a:ea typeface="Times New Roman"/>
                        <a:cs typeface="Times New Roman"/>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b="1" dirty="0">
                          <a:latin typeface="Verdana"/>
                          <a:ea typeface="Times New Roman"/>
                          <a:cs typeface="Calibri"/>
                        </a:rPr>
                        <a:t>Rate  of dearness relief from 01.07.2015</a:t>
                      </a:r>
                      <a:endParaRPr lang="en-US" sz="1800" b="1" dirty="0">
                        <a:latin typeface="Times New Roman"/>
                        <a:ea typeface="Times New Roman"/>
                        <a:cs typeface="Times New Roman"/>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5598">
                <a:tc>
                  <a:txBody>
                    <a:bodyPr/>
                    <a:lstStyle/>
                    <a:p>
                      <a:pPr marL="0" marR="0" algn="just">
                        <a:spcBef>
                          <a:spcPts val="0"/>
                        </a:spcBef>
                        <a:spcAft>
                          <a:spcPts val="0"/>
                        </a:spcAft>
                      </a:pPr>
                      <a:r>
                        <a:rPr lang="en-US" sz="1800" b="1">
                          <a:latin typeface="Verdana"/>
                          <a:ea typeface="Times New Roman"/>
                          <a:cs typeface="Calibri"/>
                        </a:rPr>
                        <a:t>Hon,ble President of India, Hon,ble vice President of India, Hon,ble Members of Parliament    (pension as well as family pension)</a:t>
                      </a:r>
                      <a:endParaRPr lang="en-US" sz="1800" b="1">
                        <a:latin typeface="Times New Roman"/>
                        <a:ea typeface="Times New Roman"/>
                        <a:cs typeface="Times New Roman"/>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b="1">
                          <a:latin typeface="Verdana"/>
                          <a:ea typeface="Times New Roman"/>
                          <a:cs typeface="Calibri"/>
                        </a:rPr>
                        <a:t>H,F</a:t>
                      </a:r>
                      <a:endParaRPr lang="en-US" sz="1800" b="1">
                        <a:latin typeface="Times New Roman"/>
                        <a:ea typeface="Times New Roman"/>
                        <a:cs typeface="Times New Roman"/>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b="1" dirty="0">
                          <a:latin typeface="Verdana"/>
                          <a:ea typeface="Times New Roman"/>
                          <a:cs typeface="Calibri"/>
                        </a:rPr>
                        <a:t>Dearness relief not admissible</a:t>
                      </a:r>
                      <a:endParaRPr lang="en-US" sz="1800" b="1" dirty="0">
                        <a:latin typeface="Times New Roman"/>
                        <a:ea typeface="Times New Roman"/>
                        <a:cs typeface="Times New Roman"/>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7858">
                <a:tc>
                  <a:txBody>
                    <a:bodyPr/>
                    <a:lstStyle/>
                    <a:p>
                      <a:pPr marL="0" marR="0" algn="just">
                        <a:spcBef>
                          <a:spcPts val="0"/>
                        </a:spcBef>
                        <a:spcAft>
                          <a:spcPts val="0"/>
                        </a:spcAft>
                      </a:pPr>
                      <a:r>
                        <a:rPr lang="en-US" sz="1800" b="1">
                          <a:latin typeface="Verdana"/>
                          <a:ea typeface="Times New Roman"/>
                          <a:cs typeface="Calibri"/>
                        </a:rPr>
                        <a:t>Swatantrata Sainik  Samman Pensions</a:t>
                      </a:r>
                      <a:endParaRPr lang="en-US" sz="1800" b="1">
                        <a:latin typeface="Times New Roman"/>
                        <a:ea typeface="Times New Roman"/>
                        <a:cs typeface="Times New Roman"/>
                      </a:endParaRPr>
                    </a:p>
                    <a:p>
                      <a:pPr marL="0" marR="0" algn="just">
                        <a:spcBef>
                          <a:spcPts val="0"/>
                        </a:spcBef>
                        <a:spcAft>
                          <a:spcPts val="0"/>
                        </a:spcAft>
                      </a:pPr>
                      <a:r>
                        <a:rPr lang="en-US" sz="1800" b="1">
                          <a:latin typeface="Verdana"/>
                          <a:ea typeface="Times New Roman"/>
                          <a:cs typeface="Calibri"/>
                        </a:rPr>
                        <a:t>(pension as well as family pension)</a:t>
                      </a:r>
                      <a:endParaRPr lang="en-US" sz="1800" b="1">
                        <a:latin typeface="Times New Roman"/>
                        <a:ea typeface="Times New Roman"/>
                        <a:cs typeface="Times New Roman"/>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b="1">
                          <a:latin typeface="Verdana"/>
                          <a:ea typeface="Times New Roman"/>
                          <a:cs typeface="Calibri"/>
                        </a:rPr>
                        <a:t>G</a:t>
                      </a:r>
                      <a:endParaRPr lang="en-US" sz="1800" b="1">
                        <a:latin typeface="Times New Roman"/>
                        <a:ea typeface="Times New Roman"/>
                        <a:cs typeface="Times New Roman"/>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b="1" dirty="0">
                          <a:latin typeface="Verdana"/>
                          <a:ea typeface="Times New Roman"/>
                          <a:cs typeface="Calibri"/>
                        </a:rPr>
                        <a:t>238%</a:t>
                      </a:r>
                      <a:endParaRPr lang="en-US" sz="1800" b="1" dirty="0">
                        <a:latin typeface="Times New Roman"/>
                        <a:ea typeface="Times New Roman"/>
                        <a:cs typeface="Times New Roman"/>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8979">
                <a:tc>
                  <a:txBody>
                    <a:bodyPr/>
                    <a:lstStyle/>
                    <a:p>
                      <a:pPr marL="0" marR="0" algn="just">
                        <a:spcBef>
                          <a:spcPts val="0"/>
                        </a:spcBef>
                        <a:spcAft>
                          <a:spcPts val="0"/>
                        </a:spcAft>
                      </a:pPr>
                      <a:r>
                        <a:rPr lang="en-US" sz="1800" b="1">
                          <a:latin typeface="Verdana"/>
                          <a:ea typeface="Times New Roman"/>
                          <a:cs typeface="Calibri"/>
                        </a:rPr>
                        <a:t>Ex-gratia pension</a:t>
                      </a:r>
                      <a:endParaRPr lang="en-US" sz="1800" b="1">
                        <a:latin typeface="Times New Roman"/>
                        <a:ea typeface="Times New Roman"/>
                        <a:cs typeface="Times New Roman"/>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en-US" sz="1800" b="1">
                        <a:latin typeface="Verdana"/>
                        <a:ea typeface="Times New Roman"/>
                        <a:cs typeface="Calibri"/>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b="1" dirty="0">
                          <a:latin typeface="Verdana"/>
                          <a:ea typeface="Times New Roman"/>
                          <a:cs typeface="Calibri"/>
                        </a:rPr>
                        <a:t>234%</a:t>
                      </a:r>
                      <a:endParaRPr lang="en-US" sz="1800" b="1" dirty="0">
                        <a:latin typeface="Times New Roman"/>
                        <a:ea typeface="Times New Roman"/>
                        <a:cs typeface="Times New Roman"/>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885">
                <a:tc>
                  <a:txBody>
                    <a:bodyPr/>
                    <a:lstStyle/>
                    <a:p>
                      <a:pPr marL="0" marR="0" algn="just">
                        <a:spcBef>
                          <a:spcPts val="0"/>
                        </a:spcBef>
                        <a:spcAft>
                          <a:spcPts val="0"/>
                        </a:spcAft>
                      </a:pPr>
                      <a:r>
                        <a:rPr lang="en-US" sz="1800" b="1">
                          <a:latin typeface="Verdana"/>
                          <a:ea typeface="Times New Roman"/>
                          <a:cs typeface="Calibri"/>
                        </a:rPr>
                        <a:t>Ex-gratia  family pension</a:t>
                      </a:r>
                      <a:endParaRPr lang="en-US" sz="1800" b="1">
                        <a:latin typeface="Times New Roman"/>
                        <a:ea typeface="Times New Roman"/>
                        <a:cs typeface="Times New Roman"/>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en-US" sz="1800" b="1">
                        <a:latin typeface="Verdana"/>
                        <a:ea typeface="Times New Roman"/>
                        <a:cs typeface="Calibri"/>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b="1" dirty="0">
                          <a:latin typeface="Verdana"/>
                          <a:ea typeface="Times New Roman"/>
                          <a:cs typeface="Calibri"/>
                        </a:rPr>
                        <a:t>226%</a:t>
                      </a:r>
                      <a:endParaRPr lang="en-US" sz="1800" b="1" dirty="0">
                        <a:latin typeface="Times New Roman"/>
                        <a:ea typeface="Times New Roman"/>
                        <a:cs typeface="Times New Roman"/>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7144">
                <a:tc>
                  <a:txBody>
                    <a:bodyPr/>
                    <a:lstStyle/>
                    <a:p>
                      <a:pPr marL="0" marR="0" algn="just">
                        <a:spcBef>
                          <a:spcPts val="0"/>
                        </a:spcBef>
                        <a:spcAft>
                          <a:spcPts val="0"/>
                        </a:spcAft>
                      </a:pPr>
                      <a:r>
                        <a:rPr lang="en-US" sz="1800" b="1" dirty="0">
                          <a:latin typeface="Verdana"/>
                          <a:ea typeface="Times New Roman"/>
                          <a:cs typeface="Calibri"/>
                        </a:rPr>
                        <a:t>All other central civil pensioners as well as family pensioner including Judges of Supreme court and High Courts.</a:t>
                      </a:r>
                      <a:endParaRPr lang="en-US" sz="1800" b="1" dirty="0">
                        <a:latin typeface="Times New Roman"/>
                        <a:ea typeface="Times New Roman"/>
                        <a:cs typeface="Times New Roman"/>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b="1">
                          <a:latin typeface="Verdana"/>
                          <a:ea typeface="Times New Roman"/>
                          <a:cs typeface="Calibri"/>
                        </a:rPr>
                        <a:t>A,B,C,D,E,I,V,P &amp;O </a:t>
                      </a:r>
                      <a:endParaRPr lang="en-US" sz="1800" b="1">
                        <a:latin typeface="Times New Roman"/>
                        <a:ea typeface="Times New Roman"/>
                        <a:cs typeface="Times New Roman"/>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b="1" dirty="0">
                          <a:latin typeface="Verdana"/>
                          <a:ea typeface="Times New Roman"/>
                          <a:cs typeface="Calibri"/>
                        </a:rPr>
                        <a:t>119%</a:t>
                      </a:r>
                      <a:endParaRPr lang="en-US" sz="1800" b="1" dirty="0">
                        <a:latin typeface="Times New Roman"/>
                        <a:ea typeface="Times New Roman"/>
                        <a:cs typeface="Times New Roman"/>
                      </a:endParaRPr>
                    </a:p>
                  </a:txBody>
                  <a:tcPr marL="61628" marR="61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33121" name="Rectangle 1"/>
          <p:cNvSpPr>
            <a:spLocks noChangeArrowheads="1"/>
          </p:cNvSpPr>
          <p:nvPr/>
        </p:nvSpPr>
        <p:spPr bwMode="auto">
          <a:xfrm>
            <a:off x="1295400" y="304800"/>
            <a:ext cx="7097903"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2400" b="1" dirty="0" smtClean="0">
                <a:latin typeface="Verdana" pitchFamily="34" charset="0"/>
                <a:ea typeface="Times New Roman" pitchFamily="18" charset="0"/>
                <a:cs typeface="Calibri" pitchFamily="34" charset="0"/>
              </a:rPr>
              <a:t>A</a:t>
            </a:r>
            <a:r>
              <a:rPr kumimoji="0" lang="en-US" sz="2400" b="1" i="0" u="none" strike="noStrike" cap="none" normalizeH="0" baseline="0" dirty="0" smtClean="0">
                <a:ln>
                  <a:noFill/>
                </a:ln>
                <a:solidFill>
                  <a:schemeClr val="tx1"/>
                </a:solidFill>
                <a:effectLst/>
                <a:latin typeface="Verdana" pitchFamily="34" charset="0"/>
                <a:ea typeface="Times New Roman" pitchFamily="18" charset="0"/>
                <a:cs typeface="Calibri" pitchFamily="34" charset="0"/>
              </a:rPr>
              <a:t>dmissibility of DR  from 01.07.2015</a:t>
            </a:r>
            <a:r>
              <a:rPr kumimoji="0" lang="en-US" sz="1200" b="0" i="0" u="none" strike="noStrike" cap="none" normalizeH="0" baseline="0" dirty="0" smtClean="0">
                <a:ln>
                  <a:noFill/>
                </a:ln>
                <a:solidFill>
                  <a:schemeClr val="tx1"/>
                </a:solidFill>
                <a:effectLst/>
                <a:latin typeface="Verdana" pitchFamily="34" charset="0"/>
                <a:ea typeface="Times New Roman" pitchFamily="18" charset="0"/>
                <a:cs typeface="Calibri"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solidFill>
            <a:srgbClr val="FFE48F"/>
          </a:solidFill>
          <a:ln>
            <a:solidFill>
              <a:srgbClr val="92D050"/>
            </a:solidFill>
          </a:ln>
          <a:effectLst>
            <a:glow rad="101600">
              <a:schemeClr val="accent2">
                <a:satMod val="175000"/>
                <a:alpha val="40000"/>
              </a:schemeClr>
            </a:glow>
            <a:outerShdw blurRad="40000" dist="23000" dir="5400000" rotWithShape="0">
              <a:srgbClr val="000000">
                <a:alpha val="35000"/>
              </a:srgbClr>
            </a:outerShdw>
          </a:effectLst>
        </p:spPr>
        <p:style>
          <a:lnRef idx="1">
            <a:schemeClr val="accent5"/>
          </a:lnRef>
          <a:fillRef idx="3">
            <a:schemeClr val="accent5"/>
          </a:fillRef>
          <a:effectRef idx="2">
            <a:schemeClr val="accent5"/>
          </a:effectRef>
          <a:fontRef idx="minor">
            <a:schemeClr val="lt1"/>
          </a:fontRef>
        </p:style>
        <p:txBody>
          <a:bodyPr>
            <a:noAutofit/>
          </a:bodyPr>
          <a:lstStyle/>
          <a:p>
            <a:pPr eaLnBrk="1" fontAlgn="auto" hangingPunct="1">
              <a:spcAft>
                <a:spcPts val="0"/>
              </a:spcAft>
              <a:defRPr/>
            </a:pPr>
            <a:r>
              <a:rPr lang="en-US" sz="2400" b="1" dirty="0" smtClean="0">
                <a:solidFill>
                  <a:schemeClr val="tx1">
                    <a:lumMod val="85000"/>
                    <a:lumOff val="15000"/>
                  </a:schemeClr>
                </a:solidFill>
              </a:rPr>
              <a:t>Authorities Involved in Pension Processing</a:t>
            </a:r>
            <a:endParaRPr lang="en-US" sz="2400" b="1" dirty="0">
              <a:solidFill>
                <a:schemeClr val="tx1">
                  <a:lumMod val="85000"/>
                  <a:lumOff val="15000"/>
                </a:schemeClr>
              </a:solidFill>
            </a:endParaRPr>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pPr>
              <a:defRPr/>
            </a:pPr>
            <a:fld id="{84BAB536-376F-4D68-8DEA-F8AE557DD65B}" type="slidenum">
              <a:rPr lang="en-US"/>
              <a:pPr>
                <a:defRPr/>
              </a:pPr>
              <a:t>29</a:t>
            </a:fld>
            <a:endParaRPr lang="en-US"/>
          </a:p>
        </p:txBody>
      </p:sp>
      <p:sp>
        <p:nvSpPr>
          <p:cNvPr id="5" name="Rectangle 4"/>
          <p:cNvSpPr/>
          <p:nvPr/>
        </p:nvSpPr>
        <p:spPr>
          <a:xfrm>
            <a:off x="982663" y="1066800"/>
            <a:ext cx="7543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1600" b="1" dirty="0" smtClean="0">
                <a:solidFill>
                  <a:schemeClr val="tx1"/>
                </a:solidFill>
              </a:rPr>
              <a:t>Head Of Office (HOO): Preparation </a:t>
            </a:r>
            <a:r>
              <a:rPr lang="en-US" sz="1600" b="1" dirty="0">
                <a:solidFill>
                  <a:schemeClr val="tx1"/>
                </a:solidFill>
              </a:rPr>
              <a:t>of Pension Papers by respective Ministries/Departments  from where the Government servant has retired and send it to Pay &amp; Accounts Offices (PAO) </a:t>
            </a:r>
            <a:r>
              <a:rPr lang="en-US" sz="1600" b="1" dirty="0" smtClean="0">
                <a:solidFill>
                  <a:schemeClr val="tx1"/>
                </a:solidFill>
              </a:rPr>
              <a:t> for </a:t>
            </a:r>
            <a:r>
              <a:rPr lang="en-US" sz="1600" b="1" dirty="0">
                <a:solidFill>
                  <a:schemeClr val="tx1"/>
                </a:solidFill>
              </a:rPr>
              <a:t>Processing</a:t>
            </a:r>
          </a:p>
        </p:txBody>
      </p:sp>
      <p:sp>
        <p:nvSpPr>
          <p:cNvPr id="9" name="Rectangle 8"/>
          <p:cNvSpPr/>
          <p:nvPr/>
        </p:nvSpPr>
        <p:spPr>
          <a:xfrm>
            <a:off x="982663" y="2235200"/>
            <a:ext cx="7543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1600" b="1" dirty="0" smtClean="0">
                <a:solidFill>
                  <a:schemeClr val="tx1"/>
                </a:solidFill>
              </a:rPr>
              <a:t>PAO: Examination </a:t>
            </a:r>
            <a:r>
              <a:rPr lang="en-US" sz="1600" b="1" dirty="0">
                <a:solidFill>
                  <a:schemeClr val="tx1"/>
                </a:solidFill>
              </a:rPr>
              <a:t>of  Pension Case &amp; Prepare Pension Payment Order (PPO) &amp; Send it to Central Pension Accounting Office </a:t>
            </a:r>
            <a:r>
              <a:rPr lang="en-US" sz="1600" b="1" dirty="0" smtClean="0">
                <a:solidFill>
                  <a:schemeClr val="tx1"/>
                </a:solidFill>
              </a:rPr>
              <a:t>(CPAO)  </a:t>
            </a:r>
            <a:r>
              <a:rPr lang="en-US" sz="1600" b="1" dirty="0">
                <a:solidFill>
                  <a:schemeClr val="tx1"/>
                </a:solidFill>
              </a:rPr>
              <a:t>under Special Seal Authority by the </a:t>
            </a:r>
            <a:r>
              <a:rPr lang="en-US" sz="1600" b="1" dirty="0" smtClean="0">
                <a:solidFill>
                  <a:schemeClr val="tx1"/>
                </a:solidFill>
              </a:rPr>
              <a:t>PAO.</a:t>
            </a:r>
            <a:endParaRPr lang="en-US" sz="1600" b="1" dirty="0">
              <a:solidFill>
                <a:schemeClr val="tx1"/>
              </a:solidFill>
            </a:endParaRPr>
          </a:p>
        </p:txBody>
      </p:sp>
      <p:sp>
        <p:nvSpPr>
          <p:cNvPr id="20" name="Rectangle 19"/>
          <p:cNvSpPr/>
          <p:nvPr/>
        </p:nvSpPr>
        <p:spPr>
          <a:xfrm>
            <a:off x="944563" y="3314700"/>
            <a:ext cx="7620000" cy="7921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1600" b="1" dirty="0" smtClean="0">
                <a:solidFill>
                  <a:schemeClr val="tx1"/>
                </a:solidFill>
              </a:rPr>
              <a:t>CPAO: Processing </a:t>
            </a:r>
            <a:r>
              <a:rPr lang="en-US" sz="1600" b="1" dirty="0">
                <a:solidFill>
                  <a:schemeClr val="tx1"/>
                </a:solidFill>
              </a:rPr>
              <a:t>the case in CPAO and Authorization to </a:t>
            </a:r>
            <a:r>
              <a:rPr lang="en-US" sz="1600" b="1" dirty="0" smtClean="0">
                <a:solidFill>
                  <a:schemeClr val="tx1"/>
                </a:solidFill>
              </a:rPr>
              <a:t>Bank (CPPC) of </a:t>
            </a:r>
            <a:r>
              <a:rPr lang="en-US" sz="1600" b="1" dirty="0">
                <a:solidFill>
                  <a:schemeClr val="tx1"/>
                </a:solidFill>
              </a:rPr>
              <a:t>the pensioner under Special Seal Authority   </a:t>
            </a:r>
          </a:p>
        </p:txBody>
      </p:sp>
      <p:sp>
        <p:nvSpPr>
          <p:cNvPr id="23" name="Rectangle 22"/>
          <p:cNvSpPr/>
          <p:nvPr/>
        </p:nvSpPr>
        <p:spPr>
          <a:xfrm>
            <a:off x="906463" y="4484688"/>
            <a:ext cx="7696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1600" b="1" dirty="0" smtClean="0">
                <a:solidFill>
                  <a:schemeClr val="tx1"/>
                </a:solidFill>
              </a:rPr>
              <a:t>Bank (CPPC) : From Central </a:t>
            </a:r>
            <a:r>
              <a:rPr lang="en-US" sz="1600" b="1" dirty="0">
                <a:solidFill>
                  <a:schemeClr val="tx1"/>
                </a:solidFill>
              </a:rPr>
              <a:t>Pension Processing </a:t>
            </a:r>
            <a:r>
              <a:rPr lang="en-US" sz="1600" b="1" dirty="0" smtClean="0">
                <a:solidFill>
                  <a:schemeClr val="tx1"/>
                </a:solidFill>
              </a:rPr>
              <a:t>Centre (CPPC)  </a:t>
            </a:r>
            <a:r>
              <a:rPr lang="en-US" sz="1600" b="1" dirty="0">
                <a:solidFill>
                  <a:schemeClr val="tx1"/>
                </a:solidFill>
              </a:rPr>
              <a:t>the case is sent to the paying branch of the pensioner for first time verification and payment to the pensioner account</a:t>
            </a:r>
          </a:p>
        </p:txBody>
      </p:sp>
      <p:sp>
        <p:nvSpPr>
          <p:cNvPr id="26" name="Rectangle 25"/>
          <p:cNvSpPr/>
          <p:nvPr/>
        </p:nvSpPr>
        <p:spPr>
          <a:xfrm>
            <a:off x="906463" y="5562600"/>
            <a:ext cx="76962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1600" b="1" dirty="0">
                <a:solidFill>
                  <a:schemeClr val="tx1"/>
                </a:solidFill>
              </a:rPr>
              <a:t>Bank (CPPC) : After making the payment to the pensioner, reimbursement is claimed by the banks from Reserve Bank of India and payment scrolls is prepared and sent to CPAO for verification and </a:t>
            </a:r>
            <a:r>
              <a:rPr lang="en-US" sz="1600" b="1" dirty="0" smtClean="0">
                <a:solidFill>
                  <a:schemeClr val="tx1"/>
                </a:solidFill>
              </a:rPr>
              <a:t>Accounting. </a:t>
            </a:r>
            <a:endParaRPr lang="en-US" sz="1600" b="1" dirty="0">
              <a:solidFill>
                <a:schemeClr val="tx1"/>
              </a:solidFill>
            </a:endParaRPr>
          </a:p>
        </p:txBody>
      </p:sp>
      <p:cxnSp>
        <p:nvCxnSpPr>
          <p:cNvPr id="19" name="Straight Arrow Connector 18"/>
          <p:cNvCxnSpPr>
            <a:stCxn id="5" idx="2"/>
            <a:endCxn id="9" idx="0"/>
          </p:cNvCxnSpPr>
          <p:nvPr/>
        </p:nvCxnSpPr>
        <p:spPr>
          <a:xfrm>
            <a:off x="4754563" y="1828800"/>
            <a:ext cx="0" cy="406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4" name="Straight Arrow Connector 23"/>
          <p:cNvCxnSpPr>
            <a:stCxn id="9" idx="2"/>
            <a:endCxn id="20" idx="0"/>
          </p:cNvCxnSpPr>
          <p:nvPr/>
        </p:nvCxnSpPr>
        <p:spPr>
          <a:xfrm>
            <a:off x="4754563" y="2921000"/>
            <a:ext cx="0" cy="3937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8" name="Straight Arrow Connector 27"/>
          <p:cNvCxnSpPr>
            <a:stCxn id="20" idx="2"/>
            <a:endCxn id="23" idx="0"/>
          </p:cNvCxnSpPr>
          <p:nvPr/>
        </p:nvCxnSpPr>
        <p:spPr>
          <a:xfrm>
            <a:off x="4754563" y="4106863"/>
            <a:ext cx="0" cy="37782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0" name="Straight Arrow Connector 29"/>
          <p:cNvCxnSpPr>
            <a:stCxn id="23" idx="2"/>
            <a:endCxn id="26" idx="0"/>
          </p:cNvCxnSpPr>
          <p:nvPr/>
        </p:nvCxnSpPr>
        <p:spPr>
          <a:xfrm>
            <a:off x="4754563" y="5246688"/>
            <a:ext cx="0" cy="31591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xmlns="" val="38457569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childTnLst>
                          </p:cTn>
                        </p:par>
                        <p:par>
                          <p:cTn id="16" fill="hold" nodeType="afterGroup">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par>
                          <p:cTn id="20" fill="hold" nodeType="afterGroup">
                            <p:stCondLst>
                              <p:cond delay="2000"/>
                            </p:stCondLst>
                            <p:childTnLst>
                              <p:par>
                                <p:cTn id="21" presetID="10" presetClass="entr" presetSubtype="0" fill="hold"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fade">
                                      <p:cBhvr>
                                        <p:cTn id="23" dur="500"/>
                                        <p:tgtEl>
                                          <p:spTgt spid="24"/>
                                        </p:tgtEl>
                                      </p:cBhvr>
                                    </p:animEffect>
                                  </p:childTnLst>
                                </p:cTn>
                              </p:par>
                            </p:childTnLst>
                          </p:cTn>
                        </p:par>
                        <p:par>
                          <p:cTn id="24" fill="hold" nodeType="afterGroup">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par>
                          <p:cTn id="28" fill="hold" nodeType="afterGroup">
                            <p:stCondLst>
                              <p:cond delay="3000"/>
                            </p:stCondLst>
                            <p:childTnLst>
                              <p:par>
                                <p:cTn id="29" presetID="10" presetClass="entr" presetSubtype="0" fill="hold"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500"/>
                                        <p:tgtEl>
                                          <p:spTgt spid="28"/>
                                        </p:tgtEl>
                                      </p:cBhvr>
                                    </p:animEffect>
                                  </p:childTnLst>
                                </p:cTn>
                              </p:par>
                            </p:childTnLst>
                          </p:cTn>
                        </p:par>
                        <p:par>
                          <p:cTn id="32" fill="hold" nodeType="afterGroup">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fade">
                                      <p:cBhvr>
                                        <p:cTn id="35" dur="500"/>
                                        <p:tgtEl>
                                          <p:spTgt spid="23"/>
                                        </p:tgtEl>
                                      </p:cBhvr>
                                    </p:animEffect>
                                  </p:childTnLst>
                                </p:cTn>
                              </p:par>
                            </p:childTnLst>
                          </p:cTn>
                        </p:par>
                        <p:par>
                          <p:cTn id="36" fill="hold" nodeType="afterGroup">
                            <p:stCondLst>
                              <p:cond delay="4000"/>
                            </p:stCondLst>
                            <p:childTnLst>
                              <p:par>
                                <p:cTn id="37" presetID="10" presetClass="entr" presetSubtype="0" fill="hold" nodeType="after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par>
                          <p:cTn id="40" fill="hold" nodeType="afterGroup">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fade">
                                      <p:cBhvr>
                                        <p:cTn id="4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9" grpId="0" animBg="1"/>
      <p:bldP spid="20" grpId="0" animBg="1"/>
      <p:bldP spid="23" grpId="0" animBg="1"/>
      <p:bldP spid="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944562"/>
          </a:xfrm>
        </p:spPr>
        <p:txBody>
          <a:bodyPr>
            <a:normAutofit fontScale="90000"/>
          </a:bodyPr>
          <a:lstStyle/>
          <a:p>
            <a:pPr eaLnBrk="1" fontAlgn="auto" hangingPunct="1">
              <a:spcAft>
                <a:spcPts val="0"/>
              </a:spcAft>
              <a:defRPr/>
            </a:pPr>
            <a:r>
              <a:rPr lang="en-US" b="1" dirty="0" smtClean="0"/>
              <a:t>Objective of pension delivery mechanism</a:t>
            </a:r>
            <a:r>
              <a:rPr lang="en-US" sz="3200" b="1" dirty="0" smtClean="0"/>
              <a:t> </a:t>
            </a:r>
          </a:p>
        </p:txBody>
      </p:sp>
      <p:sp>
        <p:nvSpPr>
          <p:cNvPr id="19459" name="Rectangle 3"/>
          <p:cNvSpPr>
            <a:spLocks noGrp="1" noChangeArrowheads="1"/>
          </p:cNvSpPr>
          <p:nvPr>
            <p:ph idx="1"/>
          </p:nvPr>
        </p:nvSpPr>
        <p:spPr>
          <a:xfrm>
            <a:off x="457200" y="1447800"/>
            <a:ext cx="8229600" cy="5026025"/>
          </a:xfrm>
        </p:spPr>
        <p:txBody>
          <a:bodyPr/>
          <a:lstStyle/>
          <a:p>
            <a:pPr algn="just" eaLnBrk="1" hangingPunct="1">
              <a:lnSpc>
                <a:spcPct val="80000"/>
              </a:lnSpc>
              <a:buFont typeface="Wingdings" pitchFamily="2" charset="2"/>
              <a:buChar char="v"/>
            </a:pPr>
            <a:r>
              <a:rPr lang="en-US" dirty="0" smtClean="0"/>
              <a:t>To ensure quick, efficient, accurate and timely sanctioning/authorization of pension</a:t>
            </a:r>
          </a:p>
          <a:p>
            <a:pPr algn="just" eaLnBrk="1" hangingPunct="1">
              <a:lnSpc>
                <a:spcPct val="80000"/>
              </a:lnSpc>
              <a:buFont typeface="Wingdings" pitchFamily="2" charset="2"/>
              <a:buChar char="v"/>
            </a:pPr>
            <a:r>
              <a:rPr lang="en-US" dirty="0" smtClean="0"/>
              <a:t>Timely credit of the admissible monthly dues to the pensioner’s account </a:t>
            </a:r>
          </a:p>
          <a:p>
            <a:pPr algn="just" eaLnBrk="1" hangingPunct="1">
              <a:lnSpc>
                <a:spcPct val="80000"/>
              </a:lnSpc>
              <a:buFont typeface="Wingdings" pitchFamily="2" charset="2"/>
              <a:buChar char="v"/>
            </a:pPr>
            <a:r>
              <a:rPr lang="en-US" dirty="0" smtClean="0"/>
              <a:t>To keep him informed of all changes </a:t>
            </a:r>
          </a:p>
          <a:p>
            <a:pPr algn="just" eaLnBrk="1" hangingPunct="1">
              <a:lnSpc>
                <a:spcPct val="80000"/>
              </a:lnSpc>
              <a:buFont typeface="Wingdings" pitchFamily="2" charset="2"/>
              <a:buChar char="v"/>
            </a:pPr>
            <a:r>
              <a:rPr lang="en-US" dirty="0" smtClean="0"/>
              <a:t>In case of death, smooth transition to family pension</a:t>
            </a:r>
          </a:p>
          <a:p>
            <a:pPr algn="just" eaLnBrk="1" hangingPunct="1">
              <a:lnSpc>
                <a:spcPct val="80000"/>
              </a:lnSpc>
              <a:buFont typeface="Wingdings" pitchFamily="2" charset="2"/>
              <a:buChar char="v"/>
            </a:pPr>
            <a:r>
              <a:rPr lang="en-US" dirty="0" smtClean="0"/>
              <a:t>To assist the handicapped in his home</a:t>
            </a:r>
          </a:p>
          <a:p>
            <a:pPr algn="just" eaLnBrk="1" hangingPunct="1">
              <a:lnSpc>
                <a:spcPct val="80000"/>
              </a:lnSpc>
              <a:buFont typeface="Wingdings" pitchFamily="2" charset="2"/>
              <a:buChar char="v"/>
            </a:pPr>
            <a:r>
              <a:rPr lang="en-GB" dirty="0" smtClean="0"/>
              <a:t>Speedy grievance redressal</a:t>
            </a:r>
          </a:p>
          <a:p>
            <a:pPr algn="just" eaLnBrk="1" hangingPunct="1">
              <a:lnSpc>
                <a:spcPct val="80000"/>
              </a:lnSpc>
              <a:buFont typeface="Wingdings" pitchFamily="2" charset="2"/>
              <a:buChar char="v"/>
            </a:pPr>
            <a:r>
              <a:rPr lang="en-GB" dirty="0" smtClean="0"/>
              <a:t>Additional pension as per 6</a:t>
            </a:r>
            <a:r>
              <a:rPr lang="en-GB" baseline="30000" dirty="0" smtClean="0"/>
              <a:t>th</a:t>
            </a:r>
            <a:r>
              <a:rPr lang="en-GB" dirty="0" smtClean="0"/>
              <a:t> CPC</a:t>
            </a:r>
          </a:p>
          <a:p>
            <a:pPr eaLnBrk="1" hangingPunct="1">
              <a:lnSpc>
                <a:spcPct val="80000"/>
              </a:lnSpc>
            </a:pPr>
            <a:endParaRPr lang="en-US" sz="2500" dirty="0" smtClean="0"/>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3</a:t>
            </a:fld>
            <a:endParaRPr lang="en-US"/>
          </a:p>
        </p:txBody>
      </p:sp>
    </p:spTree>
    <p:extLst>
      <p:ext uri="{BB962C8B-B14F-4D97-AF65-F5344CB8AC3E}">
        <p14:creationId xmlns:p14="http://schemas.microsoft.com/office/powerpoint/2010/main" xmlns="" val="29745215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82612"/>
          </a:xfrm>
        </p:spPr>
        <p:txBody>
          <a:bodyPr>
            <a:normAutofit fontScale="90000"/>
          </a:bodyPr>
          <a:lstStyle/>
          <a:p>
            <a:pPr>
              <a:defRPr/>
            </a:pPr>
            <a:r>
              <a:rPr lang="en-US" b="1" dirty="0" smtClean="0"/>
              <a:t>Timelines</a:t>
            </a:r>
            <a:endParaRPr lang="en-US" b="1" dirty="0"/>
          </a:p>
        </p:txBody>
      </p:sp>
      <p:sp>
        <p:nvSpPr>
          <p:cNvPr id="15363" name="Content Placeholder 3"/>
          <p:cNvSpPr>
            <a:spLocks noGrp="1"/>
          </p:cNvSpPr>
          <p:nvPr>
            <p:ph sz="half" idx="1"/>
          </p:nvPr>
        </p:nvSpPr>
        <p:spPr>
          <a:xfrm>
            <a:off x="457200" y="1000125"/>
            <a:ext cx="1676400" cy="5172075"/>
          </a:xfrm>
        </p:spPr>
        <p:txBody>
          <a:bodyPr/>
          <a:lstStyle/>
          <a:p>
            <a:pPr>
              <a:buFont typeface="Wingdings" pitchFamily="2" charset="2"/>
              <a:buChar char="v"/>
            </a:pPr>
            <a:r>
              <a:rPr lang="en-US" sz="1800" dirty="0" smtClean="0"/>
              <a:t>PAO</a:t>
            </a:r>
          </a:p>
          <a:p>
            <a:pPr>
              <a:buFont typeface="Wingdings" pitchFamily="2" charset="2"/>
              <a:buChar char="v"/>
            </a:pPr>
            <a:endParaRPr lang="en-US" sz="1800" dirty="0" smtClean="0"/>
          </a:p>
          <a:p>
            <a:pPr>
              <a:buFont typeface="Wingdings" pitchFamily="2" charset="2"/>
              <a:buChar char="v"/>
            </a:pPr>
            <a:r>
              <a:rPr lang="en-US" sz="1800" dirty="0" smtClean="0"/>
              <a:t>CPAO</a:t>
            </a:r>
          </a:p>
          <a:p>
            <a:pPr>
              <a:buFont typeface="Wingdings" pitchFamily="2" charset="2"/>
              <a:buChar char="v"/>
            </a:pPr>
            <a:endParaRPr lang="en-US" sz="1800" dirty="0" smtClean="0"/>
          </a:p>
          <a:p>
            <a:pPr>
              <a:buFont typeface="Wingdings" pitchFamily="2" charset="2"/>
              <a:buChar char="v"/>
            </a:pPr>
            <a:endParaRPr lang="en-US" sz="1800" dirty="0" smtClean="0"/>
          </a:p>
          <a:p>
            <a:pPr>
              <a:buFont typeface="Wingdings" pitchFamily="2" charset="2"/>
              <a:buChar char="v"/>
            </a:pPr>
            <a:endParaRPr lang="en-US" sz="1800" dirty="0" smtClean="0"/>
          </a:p>
          <a:p>
            <a:pPr>
              <a:buFont typeface="Wingdings" pitchFamily="2" charset="2"/>
              <a:buChar char="v"/>
            </a:pPr>
            <a:r>
              <a:rPr lang="en-US" sz="1800" dirty="0" smtClean="0"/>
              <a:t>CPPC</a:t>
            </a:r>
          </a:p>
          <a:p>
            <a:pPr>
              <a:buFont typeface="Wingdings" pitchFamily="2" charset="2"/>
              <a:buChar char="v"/>
            </a:pPr>
            <a:endParaRPr lang="en-US" sz="1800" dirty="0" smtClean="0"/>
          </a:p>
          <a:p>
            <a:pPr>
              <a:buFont typeface="Wingdings" pitchFamily="2" charset="2"/>
              <a:buChar char="v"/>
            </a:pPr>
            <a:endParaRPr lang="en-US" sz="1800" dirty="0" smtClean="0"/>
          </a:p>
          <a:p>
            <a:pPr>
              <a:buFont typeface="Wingdings" pitchFamily="2" charset="2"/>
              <a:buChar char="v"/>
            </a:pPr>
            <a:endParaRPr lang="en-US" sz="1800" dirty="0" smtClean="0"/>
          </a:p>
          <a:p>
            <a:pPr>
              <a:buFont typeface="Wingdings" pitchFamily="2" charset="2"/>
              <a:buChar char="v"/>
            </a:pPr>
            <a:endParaRPr lang="en-US" sz="1800" dirty="0"/>
          </a:p>
          <a:p>
            <a:pPr>
              <a:buFont typeface="Wingdings" pitchFamily="2" charset="2"/>
              <a:buChar char="v"/>
            </a:pPr>
            <a:endParaRPr lang="en-US" sz="1800" dirty="0" smtClean="0"/>
          </a:p>
          <a:p>
            <a:pPr>
              <a:buFont typeface="Wingdings" pitchFamily="2" charset="2"/>
              <a:buChar char="v"/>
            </a:pPr>
            <a:r>
              <a:rPr lang="en-US" sz="1800" dirty="0" smtClean="0"/>
              <a:t>PAHB</a:t>
            </a:r>
          </a:p>
        </p:txBody>
      </p:sp>
      <p:sp>
        <p:nvSpPr>
          <p:cNvPr id="15364" name="Content Placeholder 4"/>
          <p:cNvSpPr>
            <a:spLocks noGrp="1"/>
          </p:cNvSpPr>
          <p:nvPr>
            <p:ph sz="half" idx="2"/>
          </p:nvPr>
        </p:nvSpPr>
        <p:spPr>
          <a:xfrm>
            <a:off x="2514600" y="1071563"/>
            <a:ext cx="5413375" cy="5100637"/>
          </a:xfrm>
        </p:spPr>
        <p:txBody>
          <a:bodyPr/>
          <a:lstStyle/>
          <a:p>
            <a:pPr algn="just"/>
            <a:r>
              <a:rPr lang="en-US" sz="1800" dirty="0" smtClean="0"/>
              <a:t>Dispatch of PPO by PAO to CPAO on last working day of the month preceding the month of retirement.</a:t>
            </a:r>
          </a:p>
          <a:p>
            <a:pPr algn="just"/>
            <a:r>
              <a:rPr lang="en-US" sz="1800" dirty="0" smtClean="0"/>
              <a:t>Dispatch of PPO by CPAO to CPPC of authorized bank by 20</a:t>
            </a:r>
            <a:r>
              <a:rPr lang="en-US" sz="1800" baseline="30000" dirty="0" smtClean="0"/>
              <a:t>th</a:t>
            </a:r>
            <a:r>
              <a:rPr lang="en-US" sz="1800" dirty="0" smtClean="0"/>
              <a:t> of the month of retirement.</a:t>
            </a:r>
          </a:p>
          <a:p>
            <a:pPr algn="just"/>
            <a:r>
              <a:rPr lang="en-US" sz="1800" dirty="0" smtClean="0"/>
              <a:t>Verification of particulars of PPO with KYC details and forwarding the pensioner’s portion of PPO to PAHB by 23</a:t>
            </a:r>
            <a:r>
              <a:rPr lang="en-US" sz="1800" baseline="30000" dirty="0" smtClean="0"/>
              <a:t>rd</a:t>
            </a:r>
            <a:r>
              <a:rPr lang="en-US" sz="1800" dirty="0" smtClean="0"/>
              <a:t> </a:t>
            </a:r>
            <a:r>
              <a:rPr lang="en-US" sz="1800" dirty="0" err="1" smtClean="0"/>
              <a:t>day.To</a:t>
            </a:r>
            <a:r>
              <a:rPr lang="en-US" sz="1800" dirty="0" smtClean="0"/>
              <a:t> ensure payment on the last date of month or within 40 days of receipt of PPO.</a:t>
            </a:r>
          </a:p>
          <a:p>
            <a:pPr algn="just"/>
            <a:endParaRPr lang="en-US" sz="1800" dirty="0" smtClean="0"/>
          </a:p>
          <a:p>
            <a:pPr algn="just"/>
            <a:endParaRPr lang="en-US" sz="1800" dirty="0" smtClean="0"/>
          </a:p>
          <a:p>
            <a:pPr algn="just"/>
            <a:r>
              <a:rPr lang="en-US" sz="1800" dirty="0" smtClean="0"/>
              <a:t>On receipt of pensioner’s portion of PPO immediately inform the pensioner to collect the same.</a:t>
            </a:r>
          </a:p>
          <a:p>
            <a:endParaRPr lang="en-US" sz="1800" dirty="0" smtClean="0"/>
          </a:p>
          <a:p>
            <a:endParaRPr lang="en-US" sz="1800" dirty="0" smtClean="0"/>
          </a:p>
          <a:p>
            <a:pPr>
              <a:buFont typeface="Wingdings" pitchFamily="2" charset="2"/>
              <a:buNone/>
            </a:pPr>
            <a:endParaRPr lang="en-US" sz="1800" dirty="0" smtClean="0"/>
          </a:p>
        </p:txBody>
      </p:sp>
      <p:sp>
        <p:nvSpPr>
          <p:cNvPr id="5" name="Slide Number Placeholder 4"/>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smtClean="0"/>
              <a:t>Authorities competent to issue PPO</a:t>
            </a:r>
            <a:endParaRPr lang="en-IN" sz="3600" b="1" dirty="0"/>
          </a:p>
        </p:txBody>
      </p:sp>
      <p:sp>
        <p:nvSpPr>
          <p:cNvPr id="3" name="Content Placeholder 2"/>
          <p:cNvSpPr>
            <a:spLocks noGrp="1"/>
          </p:cNvSpPr>
          <p:nvPr>
            <p:ph idx="1"/>
          </p:nvPr>
        </p:nvSpPr>
        <p:spPr/>
        <p:txBody>
          <a:bodyPr/>
          <a:lstStyle/>
          <a:p>
            <a:pPr algn="just">
              <a:buFont typeface="Wingdings" pitchFamily="2" charset="2"/>
              <a:buChar char="v"/>
            </a:pPr>
            <a:r>
              <a:rPr lang="en-IN" sz="2800" dirty="0" smtClean="0"/>
              <a:t>PAO : Central civil employees , AIS UT Cadre and whose Accounts have been separated from Audit.</a:t>
            </a:r>
          </a:p>
          <a:p>
            <a:pPr algn="just">
              <a:buFont typeface="Wingdings" pitchFamily="2" charset="2"/>
              <a:buChar char="v"/>
            </a:pPr>
            <a:r>
              <a:rPr lang="en-IN" sz="2800" dirty="0" smtClean="0"/>
              <a:t>PAO(P&amp;M), MHA in case of Freedom Fighter</a:t>
            </a:r>
          </a:p>
          <a:p>
            <a:pPr algn="just">
              <a:buFont typeface="Wingdings" pitchFamily="2" charset="2"/>
              <a:buChar char="v"/>
            </a:pPr>
            <a:r>
              <a:rPr lang="en-IN" sz="2800" dirty="0" smtClean="0"/>
              <a:t>State AG : High Court Judges , Audit has not been separated.</a:t>
            </a:r>
          </a:p>
          <a:p>
            <a:pPr>
              <a:buFont typeface="Wingdings" panose="05000000000000000000" pitchFamily="2" charset="2"/>
              <a:buChar char="Ø"/>
            </a:pPr>
            <a:endParaRPr lang="en-IN" dirty="0"/>
          </a:p>
          <a:p>
            <a:pPr>
              <a:buFont typeface="Wingdings" panose="05000000000000000000" pitchFamily="2" charset="2"/>
              <a:buChar char="Ø"/>
            </a:pPr>
            <a:endParaRPr lang="en-IN" dirty="0"/>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31</a:t>
            </a:fld>
            <a:endParaRPr lang="en-US"/>
          </a:p>
        </p:txBody>
      </p:sp>
    </p:spTree>
    <p:extLst>
      <p:ext uri="{BB962C8B-B14F-4D97-AF65-F5344CB8AC3E}">
        <p14:creationId xmlns:p14="http://schemas.microsoft.com/office/powerpoint/2010/main" xmlns="" val="7164771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IN" sz="4000" b="1" dirty="0" smtClean="0"/>
              <a:t>Mode of Credit of Pension</a:t>
            </a:r>
            <a:endParaRPr lang="en-IN" sz="4000" b="1" dirty="0"/>
          </a:p>
        </p:txBody>
      </p:sp>
      <p:sp>
        <p:nvSpPr>
          <p:cNvPr id="3" name="Content Placeholder 2"/>
          <p:cNvSpPr>
            <a:spLocks noGrp="1"/>
          </p:cNvSpPr>
          <p:nvPr>
            <p:ph idx="1"/>
          </p:nvPr>
        </p:nvSpPr>
        <p:spPr>
          <a:xfrm>
            <a:off x="457200" y="1295400"/>
            <a:ext cx="8229600" cy="5562600"/>
          </a:xfrm>
        </p:spPr>
        <p:txBody>
          <a:bodyPr/>
          <a:lstStyle/>
          <a:p>
            <a:pPr algn="just">
              <a:buFont typeface="Wingdings" pitchFamily="2" charset="2"/>
              <a:buChar char="v"/>
            </a:pPr>
            <a:r>
              <a:rPr lang="en-IN" sz="2800" dirty="0" smtClean="0"/>
              <a:t>Payment of pension including Family pension will be Automatic i.e. no bill will be required to be submitted</a:t>
            </a:r>
          </a:p>
          <a:p>
            <a:pPr algn="just">
              <a:buFont typeface="Wingdings" pitchFamily="2" charset="2"/>
              <a:buChar char="v"/>
            </a:pPr>
            <a:r>
              <a:rPr lang="en-US" sz="2800" dirty="0"/>
              <a:t>The payment of pension in cash is not permissible</a:t>
            </a:r>
            <a:endParaRPr lang="en-IN" sz="2800" dirty="0" smtClean="0"/>
          </a:p>
          <a:p>
            <a:pPr algn="just">
              <a:buFont typeface="Wingdings" pitchFamily="2" charset="2"/>
              <a:buChar char="v"/>
            </a:pPr>
            <a:r>
              <a:rPr lang="en-IN" sz="2800" dirty="0" smtClean="0"/>
              <a:t>Account Cannot be operated by Power of attorney Except in case of President and VP</a:t>
            </a:r>
          </a:p>
          <a:p>
            <a:pPr algn="just">
              <a:buFont typeface="Wingdings" pitchFamily="2" charset="2"/>
              <a:buChar char="v"/>
            </a:pPr>
            <a:r>
              <a:rPr lang="en-IN" sz="2800" dirty="0" smtClean="0">
                <a:solidFill>
                  <a:schemeClr val="tx2"/>
                </a:solidFill>
              </a:rPr>
              <a:t>Death / Retirement gratuity can be paid by bank only if specified in SSA of CPAO.</a:t>
            </a:r>
          </a:p>
          <a:p>
            <a:pPr algn="just">
              <a:buFont typeface="Wingdings" pitchFamily="2" charset="2"/>
              <a:buChar char="v"/>
            </a:pPr>
            <a:r>
              <a:rPr lang="en-US" sz="2800" dirty="0"/>
              <a:t>P</a:t>
            </a:r>
            <a:r>
              <a:rPr lang="en-US" sz="2800" dirty="0" smtClean="0"/>
              <a:t>ayment </a:t>
            </a:r>
            <a:r>
              <a:rPr lang="en-US" sz="2800" dirty="0"/>
              <a:t>of pension through a joint account operated by a pensioner with his or her spouse </a:t>
            </a:r>
            <a:r>
              <a:rPr lang="en-US" sz="2800" dirty="0" smtClean="0"/>
              <a:t>is </a:t>
            </a:r>
            <a:r>
              <a:rPr lang="en-US" sz="2800" dirty="0"/>
              <a:t>permissible</a:t>
            </a:r>
            <a:endParaRPr lang="en-IN" sz="2800" dirty="0" smtClean="0"/>
          </a:p>
          <a:p>
            <a:pPr>
              <a:buFont typeface="Wingdings" panose="05000000000000000000" pitchFamily="2" charset="2"/>
              <a:buChar char="Ø"/>
            </a:pPr>
            <a:endParaRPr lang="en-IN" dirty="0" smtClean="0"/>
          </a:p>
          <a:p>
            <a:pPr>
              <a:buFont typeface="Wingdings" panose="05000000000000000000" pitchFamily="2" charset="2"/>
              <a:buChar char="Ø"/>
            </a:pPr>
            <a:endParaRPr lang="en-IN" dirty="0"/>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32</a:t>
            </a:fld>
            <a:endParaRPr lang="en-US"/>
          </a:p>
        </p:txBody>
      </p:sp>
    </p:spTree>
    <p:extLst>
      <p:ext uri="{BB962C8B-B14F-4D97-AF65-F5344CB8AC3E}">
        <p14:creationId xmlns:p14="http://schemas.microsoft.com/office/powerpoint/2010/main" xmlns="" val="4574903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M</a:t>
            </a:r>
            <a:r>
              <a:rPr lang="en-US" sz="3600" b="1" dirty="0" smtClean="0"/>
              <a:t>odes </a:t>
            </a:r>
            <a:r>
              <a:rPr lang="en-US" sz="3600" b="1" dirty="0"/>
              <a:t>of disbursement of pensions</a:t>
            </a:r>
            <a:endParaRPr lang="en-US" sz="3600" dirty="0"/>
          </a:p>
        </p:txBody>
      </p:sp>
      <p:sp>
        <p:nvSpPr>
          <p:cNvPr id="3" name="Content Placeholder 2"/>
          <p:cNvSpPr>
            <a:spLocks noGrp="1"/>
          </p:cNvSpPr>
          <p:nvPr>
            <p:ph idx="1"/>
          </p:nvPr>
        </p:nvSpPr>
        <p:spPr/>
        <p:txBody>
          <a:bodyPr/>
          <a:lstStyle/>
          <a:p>
            <a:pPr algn="just">
              <a:buFont typeface="Wingdings" pitchFamily="2" charset="2"/>
              <a:buChar char="v"/>
            </a:pPr>
            <a:r>
              <a:rPr lang="en-US" dirty="0"/>
              <a:t>Public Sector Banks and Other Nominated Banks (Private Sector Banks);</a:t>
            </a:r>
          </a:p>
          <a:p>
            <a:pPr algn="just">
              <a:buFont typeface="Wingdings" pitchFamily="2" charset="2"/>
              <a:buChar char="v"/>
            </a:pPr>
            <a:r>
              <a:rPr lang="en-US" dirty="0" smtClean="0"/>
              <a:t> </a:t>
            </a:r>
            <a:r>
              <a:rPr lang="en-US" dirty="0"/>
              <a:t>Pay and Accounts Offices;</a:t>
            </a:r>
          </a:p>
          <a:p>
            <a:pPr algn="just">
              <a:buFont typeface="Wingdings" pitchFamily="2" charset="2"/>
              <a:buChar char="v"/>
            </a:pPr>
            <a:r>
              <a:rPr lang="en-US" dirty="0" smtClean="0"/>
              <a:t>Money </a:t>
            </a:r>
            <a:r>
              <a:rPr lang="en-US" dirty="0"/>
              <a:t>Orders; and</a:t>
            </a:r>
          </a:p>
          <a:p>
            <a:pPr algn="just">
              <a:buFont typeface="Wingdings" pitchFamily="2" charset="2"/>
              <a:buChar char="v"/>
            </a:pPr>
            <a:r>
              <a:rPr lang="en-US" dirty="0" smtClean="0"/>
              <a:t>Treasuries </a:t>
            </a:r>
            <a:r>
              <a:rPr lang="en-US" dirty="0"/>
              <a:t>(For High Court Judges and All India Service pensioners only).</a:t>
            </a:r>
          </a:p>
          <a:p>
            <a:endParaRPr lang="en-US" dirty="0"/>
          </a:p>
        </p:txBody>
      </p:sp>
      <p:sp>
        <p:nvSpPr>
          <p:cNvPr id="4" name="Slide Number Placeholder 3"/>
          <p:cNvSpPr>
            <a:spLocks noGrp="1"/>
          </p:cNvSpPr>
          <p:nvPr>
            <p:ph type="sldNum" sz="quarter" idx="12"/>
          </p:nvPr>
        </p:nvSpPr>
        <p:spPr/>
        <p:txBody>
          <a:bodyPr/>
          <a:lstStyle/>
          <a:p>
            <a:fld id="{6ECA362A-9066-4FB8-BF7D-D2F5BD5AB25B}" type="slidenum">
              <a:rPr lang="es-ES" smtClean="0"/>
              <a:pPr/>
              <a:t>33</a:t>
            </a:fld>
            <a:endParaRPr lang="es-ES"/>
          </a:p>
        </p:txBody>
      </p:sp>
    </p:spTree>
    <p:extLst>
      <p:ext uri="{BB962C8B-B14F-4D97-AF65-F5344CB8AC3E}">
        <p14:creationId xmlns:p14="http://schemas.microsoft.com/office/powerpoint/2010/main" xmlns="" val="6747611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3200" b="1" dirty="0"/>
              <a:t>P</a:t>
            </a:r>
            <a:r>
              <a:rPr lang="en-US" sz="3200" b="1" dirty="0" smtClean="0"/>
              <a:t>ermissible </a:t>
            </a:r>
            <a:r>
              <a:rPr lang="en-US" sz="3200" b="1" dirty="0"/>
              <a:t>payment channels for switchover</a:t>
            </a:r>
            <a:endParaRPr lang="en-US" sz="3200" dirty="0"/>
          </a:p>
        </p:txBody>
      </p:sp>
      <p:sp>
        <p:nvSpPr>
          <p:cNvPr id="3" name="Content Placeholder 2"/>
          <p:cNvSpPr>
            <a:spLocks noGrp="1"/>
          </p:cNvSpPr>
          <p:nvPr>
            <p:ph idx="1"/>
          </p:nvPr>
        </p:nvSpPr>
        <p:spPr>
          <a:xfrm>
            <a:off x="457200" y="1219200"/>
            <a:ext cx="8229600" cy="5334000"/>
          </a:xfrm>
        </p:spPr>
        <p:txBody>
          <a:bodyPr/>
          <a:lstStyle/>
          <a:p>
            <a:pPr algn="just">
              <a:buFont typeface="Wingdings" pitchFamily="2" charset="2"/>
              <a:buChar char="v"/>
            </a:pPr>
            <a:r>
              <a:rPr lang="en-US" sz="2800" dirty="0" smtClean="0"/>
              <a:t> </a:t>
            </a:r>
            <a:r>
              <a:rPr lang="en-US" sz="2400" dirty="0" smtClean="0"/>
              <a:t>A </a:t>
            </a:r>
            <a:r>
              <a:rPr lang="en-US" sz="2400" dirty="0"/>
              <a:t>switch over of payment channel is permissible in the following cases:</a:t>
            </a:r>
          </a:p>
          <a:p>
            <a:pPr marL="0" indent="0" algn="just">
              <a:buNone/>
            </a:pPr>
            <a:r>
              <a:rPr lang="en-US" sz="2400" dirty="0" smtClean="0"/>
              <a:t> i</a:t>
            </a:r>
            <a:r>
              <a:rPr lang="en-US" sz="2400" dirty="0"/>
              <a:t>. Treasury Office to authorized Bank;</a:t>
            </a:r>
          </a:p>
          <a:p>
            <a:pPr marL="0" indent="0" algn="just">
              <a:buNone/>
            </a:pPr>
            <a:r>
              <a:rPr lang="en-US" sz="2400" dirty="0" smtClean="0"/>
              <a:t> ii</a:t>
            </a:r>
            <a:r>
              <a:rPr lang="en-US" sz="2400" dirty="0"/>
              <a:t>. Pay and Accounts Office to authorized Bank; and</a:t>
            </a:r>
          </a:p>
          <a:p>
            <a:pPr marL="0" indent="0" algn="just">
              <a:buNone/>
            </a:pPr>
            <a:r>
              <a:rPr lang="en-US" sz="2400" dirty="0" smtClean="0"/>
              <a:t> iii</a:t>
            </a:r>
            <a:r>
              <a:rPr lang="en-US" sz="2400" dirty="0"/>
              <a:t>. One Pay and Accounts Office to another PAO of the same </a:t>
            </a:r>
            <a:r>
              <a:rPr lang="en-US" sz="2400" dirty="0" smtClean="0"/>
              <a:t>Ministry/Department </a:t>
            </a:r>
            <a:r>
              <a:rPr lang="en-US" sz="2400" dirty="0"/>
              <a:t>at a different station</a:t>
            </a:r>
            <a:r>
              <a:rPr lang="en-US" sz="2400" dirty="0" smtClean="0"/>
              <a:t>.</a:t>
            </a:r>
          </a:p>
          <a:p>
            <a:pPr marL="0" indent="0" algn="just">
              <a:buNone/>
            </a:pPr>
            <a:r>
              <a:rPr lang="en-US" sz="2400" dirty="0" smtClean="0"/>
              <a:t>Before applying, pensioner should first draw the already due pension</a:t>
            </a:r>
            <a:endParaRPr lang="en-US" sz="2400" dirty="0"/>
          </a:p>
          <a:p>
            <a:pPr algn="just">
              <a:buFont typeface="Wingdings" pitchFamily="2" charset="2"/>
              <a:buChar char="v"/>
            </a:pPr>
            <a:r>
              <a:rPr lang="en-US" sz="2400" dirty="0" smtClean="0"/>
              <a:t>Pensioner           </a:t>
            </a:r>
            <a:r>
              <a:rPr lang="en-US" sz="2400" dirty="0"/>
              <a:t>existing Pension Disbursing Authority</a:t>
            </a:r>
            <a:endParaRPr lang="en-US" sz="2400" dirty="0" smtClean="0"/>
          </a:p>
          <a:p>
            <a:pPr marL="0" indent="0" algn="just">
              <a:buNone/>
            </a:pPr>
            <a:r>
              <a:rPr lang="en-US" sz="2400" dirty="0"/>
              <a:t>Pay and Accounts Officer/Treasury </a:t>
            </a:r>
            <a:r>
              <a:rPr lang="en-US" sz="2400" dirty="0" smtClean="0"/>
              <a:t>Officer          CPAO</a:t>
            </a:r>
          </a:p>
          <a:p>
            <a:pPr algn="just">
              <a:buFont typeface="Wingdings" pitchFamily="2" charset="2"/>
              <a:buChar char="v"/>
            </a:pPr>
            <a:r>
              <a:rPr lang="en-US" sz="2400" dirty="0"/>
              <a:t>A switch over of payment of pension from Bank to Treasury/PAO or from Pay and Accounts Office to Treasury or from one treasury to another is prohibited.</a:t>
            </a:r>
          </a:p>
        </p:txBody>
      </p:sp>
      <p:sp>
        <p:nvSpPr>
          <p:cNvPr id="4" name="Slide Number Placeholder 3"/>
          <p:cNvSpPr>
            <a:spLocks noGrp="1"/>
          </p:cNvSpPr>
          <p:nvPr>
            <p:ph type="sldNum" sz="quarter" idx="12"/>
          </p:nvPr>
        </p:nvSpPr>
        <p:spPr/>
        <p:txBody>
          <a:bodyPr/>
          <a:lstStyle/>
          <a:p>
            <a:fld id="{6ECA362A-9066-4FB8-BF7D-D2F5BD5AB25B}" type="slidenum">
              <a:rPr lang="es-ES" smtClean="0"/>
              <a:pPr/>
              <a:t>34</a:t>
            </a:fld>
            <a:endParaRPr lang="es-ES"/>
          </a:p>
        </p:txBody>
      </p:sp>
      <p:sp>
        <p:nvSpPr>
          <p:cNvPr id="5" name="Right Arrow 4"/>
          <p:cNvSpPr/>
          <p:nvPr/>
        </p:nvSpPr>
        <p:spPr>
          <a:xfrm>
            <a:off x="2380343" y="4303487"/>
            <a:ext cx="685800" cy="30480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7933871" y="4303487"/>
            <a:ext cx="685800" cy="30480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6324600" y="4804229"/>
            <a:ext cx="685800" cy="30480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4915915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b="1" dirty="0" smtClean="0"/>
              <a:t>Transfer of pension payment from Branch/Bank to another</a:t>
            </a:r>
            <a:endParaRPr lang="en-IN" sz="3600" b="1" dirty="0"/>
          </a:p>
        </p:txBody>
      </p:sp>
      <p:sp>
        <p:nvSpPr>
          <p:cNvPr id="3" name="Content Placeholder 2"/>
          <p:cNvSpPr>
            <a:spLocks noGrp="1"/>
          </p:cNvSpPr>
          <p:nvPr>
            <p:ph idx="1"/>
          </p:nvPr>
        </p:nvSpPr>
        <p:spPr/>
        <p:txBody>
          <a:bodyPr/>
          <a:lstStyle/>
          <a:p>
            <a:pPr algn="just">
              <a:buFont typeface="Wingdings" pitchFamily="2" charset="2"/>
              <a:buChar char="v"/>
            </a:pPr>
            <a:r>
              <a:rPr lang="en-IN" dirty="0" smtClean="0"/>
              <a:t>From one branch to another of same AB (Same or different Station)</a:t>
            </a:r>
          </a:p>
          <a:p>
            <a:pPr algn="just">
              <a:buFont typeface="Wingdings" pitchFamily="2" charset="2"/>
              <a:buChar char="v"/>
            </a:pPr>
            <a:r>
              <a:rPr lang="en-IN" dirty="0" smtClean="0"/>
              <a:t>Transfer from one AB to another (allowed only once in a year)</a:t>
            </a:r>
          </a:p>
          <a:p>
            <a:pPr algn="just">
              <a:buFont typeface="Wingdings" pitchFamily="2" charset="2"/>
              <a:buChar char="v"/>
            </a:pPr>
            <a:r>
              <a:rPr lang="en-IN" dirty="0" smtClean="0"/>
              <a:t>Transfer from one AB to another AB (Different Station)</a:t>
            </a:r>
          </a:p>
          <a:p>
            <a:pPr algn="just">
              <a:buFont typeface="Wingdings" pitchFamily="2" charset="2"/>
              <a:buChar char="v"/>
            </a:pPr>
            <a:r>
              <a:rPr lang="en-IN" dirty="0" smtClean="0"/>
              <a:t>Application may be given to any branch in case of same AB and in PAHB for another AB</a:t>
            </a:r>
          </a:p>
          <a:p>
            <a:pPr>
              <a:buFont typeface="Wingdings" panose="05000000000000000000" pitchFamily="2" charset="2"/>
              <a:buChar char="Ø"/>
            </a:pPr>
            <a:endParaRPr lang="en-IN" dirty="0"/>
          </a:p>
          <a:p>
            <a:pPr>
              <a:buFont typeface="Wingdings" panose="05000000000000000000" pitchFamily="2" charset="2"/>
              <a:buChar char="Ø"/>
            </a:pPr>
            <a:endParaRPr lang="en-IN" dirty="0"/>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35</a:t>
            </a:fld>
            <a:endParaRPr lang="en-US"/>
          </a:p>
        </p:txBody>
      </p:sp>
    </p:spTree>
    <p:extLst>
      <p:ext uri="{BB962C8B-B14F-4D97-AF65-F5344CB8AC3E}">
        <p14:creationId xmlns:p14="http://schemas.microsoft.com/office/powerpoint/2010/main" xmlns="" val="36132677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b="1" dirty="0" smtClean="0"/>
              <a:t/>
            </a:r>
            <a:br>
              <a:rPr lang="en-US" sz="3200" b="1" dirty="0" smtClean="0"/>
            </a:br>
            <a:r>
              <a:rPr lang="en-US" sz="2400" b="1" dirty="0" smtClean="0"/>
              <a:t>Opening </a:t>
            </a:r>
            <a:r>
              <a:rPr lang="en-US" sz="2400" b="1" dirty="0"/>
              <a:t>the Bank Account and Facility for withdrawal of Pension to </a:t>
            </a:r>
            <a:r>
              <a:rPr lang="en-US" sz="2400" b="1" dirty="0" smtClean="0"/>
              <a:t>sick, incapacitated </a:t>
            </a:r>
            <a:r>
              <a:rPr lang="en-US" sz="2400" b="1" dirty="0"/>
              <a:t>and physically challenged </a:t>
            </a:r>
            <a:r>
              <a:rPr lang="en-US" sz="2400" b="1" dirty="0" smtClean="0"/>
              <a:t>Pensioners</a:t>
            </a:r>
            <a:r>
              <a:rPr lang="en-US" sz="3600" b="1" dirty="0"/>
              <a:t/>
            </a:r>
            <a:br>
              <a:rPr lang="en-US" sz="3600" b="1" dirty="0"/>
            </a:br>
            <a:endParaRPr lang="en-US" dirty="0"/>
          </a:p>
        </p:txBody>
      </p:sp>
      <p:sp>
        <p:nvSpPr>
          <p:cNvPr id="3" name="Content Placeholder 2"/>
          <p:cNvSpPr>
            <a:spLocks noGrp="1"/>
          </p:cNvSpPr>
          <p:nvPr>
            <p:ph idx="1"/>
          </p:nvPr>
        </p:nvSpPr>
        <p:spPr/>
        <p:txBody>
          <a:bodyPr/>
          <a:lstStyle/>
          <a:p>
            <a:pPr algn="just">
              <a:buFont typeface="Wingdings" pitchFamily="2" charset="2"/>
              <a:buChar char="v"/>
            </a:pPr>
            <a:r>
              <a:rPr lang="en-US" dirty="0"/>
              <a:t>In case of a pensioner who </a:t>
            </a:r>
            <a:r>
              <a:rPr lang="en-US" dirty="0" smtClean="0"/>
              <a:t>cannot </a:t>
            </a:r>
            <a:r>
              <a:rPr lang="en-US" dirty="0"/>
              <a:t>sign, his signature can be obtained by means of a </a:t>
            </a:r>
            <a:r>
              <a:rPr lang="en-US" dirty="0" smtClean="0"/>
              <a:t>mark. </a:t>
            </a:r>
            <a:r>
              <a:rPr lang="en-US" dirty="0"/>
              <a:t>It could be the </a:t>
            </a:r>
            <a:r>
              <a:rPr lang="en-US" dirty="0" smtClean="0"/>
              <a:t>toe or any other impression/mark.</a:t>
            </a:r>
          </a:p>
          <a:p>
            <a:pPr algn="just">
              <a:buFont typeface="Wingdings" pitchFamily="2" charset="2"/>
              <a:buChar char="v"/>
            </a:pPr>
            <a:r>
              <a:rPr lang="en-US" dirty="0" smtClean="0"/>
              <a:t>withdrawal by thumb</a:t>
            </a:r>
            <a:r>
              <a:rPr lang="en-US" dirty="0"/>
              <a:t>/ toe impression on the cheque/withdrawal </a:t>
            </a:r>
            <a:r>
              <a:rPr lang="en-US" dirty="0" smtClean="0"/>
              <a:t>form which should </a:t>
            </a:r>
            <a:r>
              <a:rPr lang="en-US" dirty="0"/>
              <a:t>be identified by two independent witnesses known to the bank, one of whom should be responsible bank official.</a:t>
            </a:r>
          </a:p>
        </p:txBody>
      </p:sp>
      <p:sp>
        <p:nvSpPr>
          <p:cNvPr id="4" name="Slide Number Placeholder 3"/>
          <p:cNvSpPr>
            <a:spLocks noGrp="1"/>
          </p:cNvSpPr>
          <p:nvPr>
            <p:ph type="sldNum" sz="quarter" idx="12"/>
          </p:nvPr>
        </p:nvSpPr>
        <p:spPr/>
        <p:txBody>
          <a:bodyPr/>
          <a:lstStyle/>
          <a:p>
            <a:fld id="{6ECA362A-9066-4FB8-BF7D-D2F5BD5AB25B}" type="slidenum">
              <a:rPr lang="es-ES" smtClean="0"/>
              <a:pPr/>
              <a:t>36</a:t>
            </a:fld>
            <a:endParaRPr lang="es-ES"/>
          </a:p>
        </p:txBody>
      </p:sp>
    </p:spTree>
    <p:extLst>
      <p:ext uri="{BB962C8B-B14F-4D97-AF65-F5344CB8AC3E}">
        <p14:creationId xmlns:p14="http://schemas.microsoft.com/office/powerpoint/2010/main" xmlns="" val="37682310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IN" sz="4000" b="1" dirty="0" smtClean="0"/>
              <a:t>Certificates by Pensioner</a:t>
            </a:r>
            <a:endParaRPr lang="en-IN" sz="4000" b="1" dirty="0"/>
          </a:p>
        </p:txBody>
      </p:sp>
      <p:sp>
        <p:nvSpPr>
          <p:cNvPr id="3" name="Content Placeholder 2"/>
          <p:cNvSpPr>
            <a:spLocks noGrp="1"/>
          </p:cNvSpPr>
          <p:nvPr>
            <p:ph idx="1"/>
          </p:nvPr>
        </p:nvSpPr>
        <p:spPr>
          <a:xfrm>
            <a:off x="457200" y="990600"/>
            <a:ext cx="8229600" cy="5562600"/>
          </a:xfrm>
        </p:spPr>
        <p:txBody>
          <a:bodyPr/>
          <a:lstStyle/>
          <a:p>
            <a:pPr marL="0" indent="0" algn="ctr">
              <a:buNone/>
            </a:pPr>
            <a:r>
              <a:rPr lang="en-IN" b="1" dirty="0" smtClean="0"/>
              <a:t>1.Remarriage/Marriage Certificate</a:t>
            </a:r>
          </a:p>
          <a:p>
            <a:pPr algn="just">
              <a:buFont typeface="Wingdings" pitchFamily="2" charset="2"/>
              <a:buChar char="v"/>
            </a:pPr>
            <a:r>
              <a:rPr lang="en-IN" sz="2800" dirty="0" smtClean="0"/>
              <a:t>Widows need not submit, only undertaking of intimation in case of re-marriage.</a:t>
            </a:r>
          </a:p>
          <a:p>
            <a:pPr algn="just">
              <a:buFont typeface="Wingdings" pitchFamily="2" charset="2"/>
              <a:buChar char="v"/>
            </a:pPr>
            <a:r>
              <a:rPr lang="en-IN" sz="2800" dirty="0" smtClean="0"/>
              <a:t>Childless widow will continue to get family pension after marriage till her other income is less than FP.</a:t>
            </a:r>
          </a:p>
          <a:p>
            <a:pPr algn="just">
              <a:buFont typeface="Wingdings" pitchFamily="2" charset="2"/>
              <a:buChar char="v"/>
            </a:pPr>
            <a:r>
              <a:rPr lang="en-IN" sz="2800" dirty="0" smtClean="0"/>
              <a:t>Widowers need to submit twice-May and Nov.</a:t>
            </a:r>
          </a:p>
          <a:p>
            <a:pPr algn="just">
              <a:buFont typeface="Wingdings" pitchFamily="2" charset="2"/>
              <a:buChar char="v"/>
            </a:pPr>
            <a:r>
              <a:rPr lang="en-IN" sz="2800" dirty="0" smtClean="0"/>
              <a:t>Son needs to submit in Nov till marriage/25Yrs.</a:t>
            </a:r>
          </a:p>
          <a:p>
            <a:pPr algn="just">
              <a:buFont typeface="Wingdings" pitchFamily="2" charset="2"/>
              <a:buChar char="v"/>
            </a:pPr>
            <a:r>
              <a:rPr lang="en-IN" sz="2800" dirty="0" smtClean="0"/>
              <a:t>Unmarried/divorced/widowed daughter in Nov. Age criteria has been relaxed.</a:t>
            </a:r>
          </a:p>
          <a:p>
            <a:pPr algn="just">
              <a:buFont typeface="Wingdings" pitchFamily="2" charset="2"/>
              <a:buChar char="v"/>
            </a:pPr>
            <a:r>
              <a:rPr lang="en-IN" sz="2400" dirty="0" smtClean="0"/>
              <a:t>Guardian of Physically/mentally challenged children needs to submit earning/disability cer.in </a:t>
            </a:r>
            <a:r>
              <a:rPr lang="en-IN" sz="2400" dirty="0" err="1" smtClean="0"/>
              <a:t>Nov.Age</a:t>
            </a:r>
            <a:r>
              <a:rPr lang="en-IN" sz="2400" dirty="0" smtClean="0"/>
              <a:t> no bar</a:t>
            </a:r>
            <a:endParaRPr lang="en-IN" sz="2400" dirty="0"/>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37</a:t>
            </a:fld>
            <a:endParaRPr lang="en-US"/>
          </a:p>
        </p:txBody>
      </p:sp>
    </p:spTree>
    <p:extLst>
      <p:ext uri="{BB962C8B-B14F-4D97-AF65-F5344CB8AC3E}">
        <p14:creationId xmlns:p14="http://schemas.microsoft.com/office/powerpoint/2010/main" xmlns="" val="40897664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z="3200" b="1" dirty="0" smtClean="0"/>
              <a:t>Non employment/Reemployment Certificate</a:t>
            </a:r>
            <a:endParaRPr lang="en-US" sz="3200" b="1" dirty="0"/>
          </a:p>
        </p:txBody>
      </p:sp>
      <p:sp>
        <p:nvSpPr>
          <p:cNvPr id="3" name="Content Placeholder 2"/>
          <p:cNvSpPr>
            <a:spLocks noGrp="1"/>
          </p:cNvSpPr>
          <p:nvPr>
            <p:ph idx="1"/>
          </p:nvPr>
        </p:nvSpPr>
        <p:spPr>
          <a:xfrm>
            <a:off x="457200" y="1219200"/>
            <a:ext cx="8229600" cy="5410200"/>
          </a:xfrm>
        </p:spPr>
        <p:txBody>
          <a:bodyPr/>
          <a:lstStyle/>
          <a:p>
            <a:pPr algn="just">
              <a:buFont typeface="Wingdings" pitchFamily="2" charset="2"/>
              <a:buChar char="v"/>
            </a:pPr>
            <a:r>
              <a:rPr lang="en-US" sz="2800" dirty="0" smtClean="0"/>
              <a:t>Non employment certificate by pensioner in November</a:t>
            </a:r>
          </a:p>
          <a:p>
            <a:pPr algn="just">
              <a:buFont typeface="Wingdings" pitchFamily="2" charset="2"/>
              <a:buChar char="v"/>
            </a:pPr>
            <a:r>
              <a:rPr lang="en-US" sz="2800" dirty="0" smtClean="0"/>
              <a:t>Central Gr. A officers have to submit in May and Nov. regarding acceptance/non acceptance of commercial employment. Within one year of retirement.</a:t>
            </a:r>
          </a:p>
          <a:p>
            <a:pPr algn="just">
              <a:buFont typeface="Wingdings" pitchFamily="2" charset="2"/>
              <a:buChar char="v"/>
            </a:pPr>
            <a:r>
              <a:rPr lang="en-US" sz="2800" dirty="0" smtClean="0"/>
              <a:t>In case of employment without Gov. approval, CPPC will seek </a:t>
            </a:r>
            <a:r>
              <a:rPr lang="en-US" sz="2800" dirty="0"/>
              <a:t>G</a:t>
            </a:r>
            <a:r>
              <a:rPr lang="en-US" sz="2800" dirty="0" smtClean="0"/>
              <a:t>ov. orders through CPAO before making further payment of pension</a:t>
            </a:r>
          </a:p>
          <a:p>
            <a:pPr algn="just">
              <a:buFont typeface="Wingdings" pitchFamily="2" charset="2"/>
              <a:buChar char="v"/>
            </a:pPr>
            <a:r>
              <a:rPr lang="en-US" sz="2800" dirty="0" smtClean="0"/>
              <a:t>President/VP or their authorized person at the end of the year regarding utilization of amount of other amenities.</a:t>
            </a:r>
            <a:endParaRPr lang="en-US" sz="2800" dirty="0"/>
          </a:p>
        </p:txBody>
      </p:sp>
      <p:sp>
        <p:nvSpPr>
          <p:cNvPr id="4" name="Slide Number Placeholder 3"/>
          <p:cNvSpPr>
            <a:spLocks noGrp="1"/>
          </p:cNvSpPr>
          <p:nvPr>
            <p:ph type="sldNum" sz="quarter" idx="12"/>
          </p:nvPr>
        </p:nvSpPr>
        <p:spPr/>
        <p:txBody>
          <a:bodyPr/>
          <a:lstStyle/>
          <a:p>
            <a:fld id="{6ECA362A-9066-4FB8-BF7D-D2F5BD5AB25B}" type="slidenum">
              <a:rPr lang="es-ES" smtClean="0"/>
              <a:pPr/>
              <a:t>38</a:t>
            </a:fld>
            <a:endParaRPr lang="es-ES"/>
          </a:p>
        </p:txBody>
      </p:sp>
    </p:spTree>
    <p:extLst>
      <p:ext uri="{BB962C8B-B14F-4D97-AF65-F5344CB8AC3E}">
        <p14:creationId xmlns:p14="http://schemas.microsoft.com/office/powerpoint/2010/main" xmlns="" val="23221319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Life Certificate</a:t>
            </a:r>
            <a:endParaRPr lang="en-US" dirty="0"/>
          </a:p>
        </p:txBody>
      </p:sp>
      <p:sp>
        <p:nvSpPr>
          <p:cNvPr id="3" name="Content Placeholder 2"/>
          <p:cNvSpPr>
            <a:spLocks noGrp="1"/>
          </p:cNvSpPr>
          <p:nvPr>
            <p:ph idx="1"/>
          </p:nvPr>
        </p:nvSpPr>
        <p:spPr>
          <a:xfrm>
            <a:off x="457200" y="990600"/>
            <a:ext cx="8458200" cy="5867400"/>
          </a:xfrm>
        </p:spPr>
        <p:txBody>
          <a:bodyPr/>
          <a:lstStyle/>
          <a:p>
            <a:pPr algn="just">
              <a:buFont typeface="Wingdings" pitchFamily="2" charset="2"/>
              <a:buChar char="v"/>
            </a:pPr>
            <a:r>
              <a:rPr lang="en-US" dirty="0" smtClean="0"/>
              <a:t>Pensioners/family pensioners are required to submit certificates of their lives in the month of November by any of three modes.</a:t>
            </a:r>
          </a:p>
          <a:p>
            <a:pPr marL="571500" lvl="0" indent="-571500" algn="just">
              <a:buFont typeface="+mj-lt"/>
              <a:buAutoNum type="romanUcPeriod"/>
            </a:pPr>
            <a:r>
              <a:rPr lang="en-US" sz="2800" b="1" dirty="0">
                <a:solidFill>
                  <a:schemeClr val="accent6">
                    <a:lumMod val="50000"/>
                  </a:schemeClr>
                </a:solidFill>
              </a:rPr>
              <a:t>By physical appearance in any of the branch of his bank</a:t>
            </a:r>
            <a:r>
              <a:rPr lang="en-US" sz="2800" b="1" dirty="0" smtClean="0">
                <a:solidFill>
                  <a:schemeClr val="accent6">
                    <a:lumMod val="50000"/>
                  </a:schemeClr>
                </a:solidFill>
              </a:rPr>
              <a:t>.</a:t>
            </a:r>
          </a:p>
          <a:p>
            <a:pPr marL="571500" lvl="0" indent="-571500" algn="just">
              <a:buFont typeface="+mj-lt"/>
              <a:buAutoNum type="romanUcPeriod"/>
            </a:pPr>
            <a:r>
              <a:rPr lang="en-US" sz="2800" b="1" dirty="0">
                <a:solidFill>
                  <a:schemeClr val="accent6">
                    <a:lumMod val="50000"/>
                  </a:schemeClr>
                </a:solidFill>
              </a:rPr>
              <a:t>By a certificate given by any of the </a:t>
            </a:r>
            <a:r>
              <a:rPr lang="en-US" sz="2800" b="1" dirty="0" smtClean="0">
                <a:solidFill>
                  <a:schemeClr val="accent6">
                    <a:lumMod val="50000"/>
                  </a:schemeClr>
                </a:solidFill>
              </a:rPr>
              <a:t>designated authorities.</a:t>
            </a:r>
          </a:p>
          <a:p>
            <a:pPr marL="571500" lvl="0" indent="-571500" algn="just">
              <a:buFont typeface="+mj-lt"/>
              <a:buAutoNum type="romanUcPeriod"/>
            </a:pPr>
            <a:r>
              <a:rPr lang="en-US" sz="2800" b="1" dirty="0">
                <a:solidFill>
                  <a:schemeClr val="accent6">
                    <a:lumMod val="50000"/>
                  </a:schemeClr>
                </a:solidFill>
              </a:rPr>
              <a:t>By </a:t>
            </a:r>
            <a:r>
              <a:rPr lang="en-US" sz="2800" b="1" dirty="0" err="1">
                <a:solidFill>
                  <a:schemeClr val="accent6">
                    <a:lumMod val="50000"/>
                  </a:schemeClr>
                </a:solidFill>
              </a:rPr>
              <a:t>Aadhaar</a:t>
            </a:r>
            <a:r>
              <a:rPr lang="en-US" sz="2800" b="1" dirty="0">
                <a:solidFill>
                  <a:schemeClr val="accent6">
                    <a:lumMod val="50000"/>
                  </a:schemeClr>
                </a:solidFill>
              </a:rPr>
              <a:t> based online Digital Life Certification (DLC) </a:t>
            </a:r>
            <a:r>
              <a:rPr lang="en-US" sz="2800" b="1" dirty="0" smtClean="0">
                <a:solidFill>
                  <a:schemeClr val="accent6">
                    <a:lumMod val="50000"/>
                  </a:schemeClr>
                </a:solidFill>
              </a:rPr>
              <a:t>–</a:t>
            </a:r>
            <a:r>
              <a:rPr lang="en-US" sz="2800" b="1" dirty="0" err="1" smtClean="0">
                <a:solidFill>
                  <a:schemeClr val="accent6">
                    <a:lumMod val="50000"/>
                  </a:schemeClr>
                </a:solidFill>
              </a:rPr>
              <a:t>Jeevan</a:t>
            </a:r>
            <a:r>
              <a:rPr lang="en-US" sz="2800" b="1" dirty="0" smtClean="0">
                <a:solidFill>
                  <a:schemeClr val="accent6">
                    <a:lumMod val="50000"/>
                  </a:schemeClr>
                </a:solidFill>
              </a:rPr>
              <a:t> </a:t>
            </a:r>
            <a:r>
              <a:rPr lang="en-US" sz="2800" b="1" dirty="0" err="1" smtClean="0">
                <a:solidFill>
                  <a:schemeClr val="accent6">
                    <a:lumMod val="50000"/>
                  </a:schemeClr>
                </a:solidFill>
              </a:rPr>
              <a:t>Pramaan</a:t>
            </a:r>
            <a:r>
              <a:rPr lang="en-US" sz="2800" b="1" dirty="0" smtClean="0">
                <a:solidFill>
                  <a:schemeClr val="accent6">
                    <a:lumMod val="50000"/>
                  </a:schemeClr>
                </a:solidFill>
              </a:rPr>
              <a:t>.</a:t>
            </a:r>
          </a:p>
          <a:p>
            <a:pPr lvl="0" algn="just">
              <a:buFont typeface="Wingdings" pitchFamily="2" charset="2"/>
              <a:buChar char="v"/>
            </a:pPr>
            <a:r>
              <a:rPr lang="en-US" sz="2800" b="1" dirty="0" smtClean="0">
                <a:solidFill>
                  <a:schemeClr val="accent6">
                    <a:lumMod val="50000"/>
                  </a:schemeClr>
                </a:solidFill>
              </a:rPr>
              <a:t>NRI pensioners can submit LC signed by </a:t>
            </a:r>
            <a:r>
              <a:rPr lang="en-US" sz="2800" b="1" dirty="0" err="1" smtClean="0">
                <a:solidFill>
                  <a:schemeClr val="accent6">
                    <a:lumMod val="50000"/>
                  </a:schemeClr>
                </a:solidFill>
              </a:rPr>
              <a:t>magistrate,notary,banker</a:t>
            </a:r>
            <a:r>
              <a:rPr lang="en-US" sz="2800" b="1" dirty="0" smtClean="0">
                <a:solidFill>
                  <a:schemeClr val="accent6">
                    <a:lumMod val="50000"/>
                  </a:schemeClr>
                </a:solidFill>
              </a:rPr>
              <a:t> or diplomatic representative of India through his agent</a:t>
            </a:r>
            <a:endParaRPr lang="en-US" sz="2800" b="1"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fld id="{6ECA362A-9066-4FB8-BF7D-D2F5BD5AB25B}" type="slidenum">
              <a:rPr lang="es-ES" smtClean="0"/>
              <a:pPr/>
              <a:t>39</a:t>
            </a:fld>
            <a:endParaRPr lang="es-ES"/>
          </a:p>
        </p:txBody>
      </p:sp>
    </p:spTree>
    <p:extLst>
      <p:ext uri="{BB962C8B-B14F-4D97-AF65-F5344CB8AC3E}">
        <p14:creationId xmlns:p14="http://schemas.microsoft.com/office/powerpoint/2010/main" xmlns="" val="3632101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sz="9600" dirty="0" smtClean="0"/>
              <a:t>WHO</a:t>
            </a:r>
            <a:endParaRPr lang="en-US" sz="9600" dirty="0"/>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4</a:t>
            </a:fld>
            <a:endParaRPr lang="en-US"/>
          </a:p>
        </p:txBody>
      </p:sp>
    </p:spTree>
    <p:extLst>
      <p:ext uri="{BB962C8B-B14F-4D97-AF65-F5344CB8AC3E}">
        <p14:creationId xmlns:p14="http://schemas.microsoft.com/office/powerpoint/2010/main" xmlns="" val="36503150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sz="3200" b="1" dirty="0" smtClean="0"/>
              <a:t>Recent Change in the Format of Life Certificate</a:t>
            </a:r>
            <a:endParaRPr lang="en-US" sz="3200" b="1" dirty="0"/>
          </a:p>
        </p:txBody>
      </p:sp>
      <p:sp>
        <p:nvSpPr>
          <p:cNvPr id="3" name="Content Placeholder 2"/>
          <p:cNvSpPr>
            <a:spLocks noGrp="1"/>
          </p:cNvSpPr>
          <p:nvPr>
            <p:ph idx="1"/>
          </p:nvPr>
        </p:nvSpPr>
        <p:spPr>
          <a:xfrm>
            <a:off x="457200" y="1219200"/>
            <a:ext cx="8229600" cy="4906963"/>
          </a:xfrm>
        </p:spPr>
        <p:txBody>
          <a:bodyPr/>
          <a:lstStyle/>
          <a:p>
            <a:pPr algn="just">
              <a:buFont typeface="Wingdings" pitchFamily="2" charset="2"/>
              <a:buChar char="v"/>
            </a:pPr>
            <a:r>
              <a:rPr lang="en-US" sz="2400" dirty="0" smtClean="0"/>
              <a:t>In past many instances came to the notice where pension was stopped citing non receipt of LC even though pensioner had submitted the same.</a:t>
            </a:r>
          </a:p>
          <a:p>
            <a:pPr algn="just">
              <a:buFont typeface="Wingdings" pitchFamily="2" charset="2"/>
              <a:buChar char="v"/>
            </a:pPr>
            <a:r>
              <a:rPr lang="en-US" sz="2400" dirty="0" smtClean="0"/>
              <a:t>To avoid hardship to pensioners, RBI instructed banks to give system generated receipt of acknowledgement of LC and update in on CBS in May,2015.</a:t>
            </a:r>
          </a:p>
          <a:p>
            <a:pPr algn="just">
              <a:buFont typeface="Wingdings" pitchFamily="2" charset="2"/>
              <a:buChar char="v"/>
            </a:pPr>
            <a:r>
              <a:rPr lang="en-US" sz="2400" dirty="0" smtClean="0"/>
              <a:t>Accordingly CPAO modified the format of LC with provision of acknowledgement vide </a:t>
            </a:r>
            <a:r>
              <a:rPr lang="en-US" sz="2400" dirty="0" smtClean="0">
                <a:hlinkClick r:id="rId2" action="ppaction://hlinkfile"/>
              </a:rPr>
              <a:t>correction slip-24 </a:t>
            </a:r>
            <a:r>
              <a:rPr lang="en-US" sz="2400" dirty="0" smtClean="0"/>
              <a:t>in Oct.2015.</a:t>
            </a:r>
          </a:p>
          <a:p>
            <a:pPr algn="just">
              <a:buFont typeface="Wingdings" pitchFamily="2" charset="2"/>
              <a:buChar char="v"/>
            </a:pPr>
            <a:r>
              <a:rPr lang="en-US" sz="2400" dirty="0"/>
              <a:t>CPPC must ensure suitable systems/flags for registration of the certificates to ensure that there is no disruption in regular pension disbursement. The banks must also ensure scanning and archiving these certificates in the relevant pensioners’ folder.</a:t>
            </a:r>
          </a:p>
        </p:txBody>
      </p:sp>
      <p:sp>
        <p:nvSpPr>
          <p:cNvPr id="4" name="Slide Number Placeholder 3"/>
          <p:cNvSpPr>
            <a:spLocks noGrp="1"/>
          </p:cNvSpPr>
          <p:nvPr>
            <p:ph type="sldNum" sz="quarter" idx="12"/>
          </p:nvPr>
        </p:nvSpPr>
        <p:spPr/>
        <p:txBody>
          <a:bodyPr/>
          <a:lstStyle/>
          <a:p>
            <a:fld id="{6ECA362A-9066-4FB8-BF7D-D2F5BD5AB25B}" type="slidenum">
              <a:rPr lang="es-ES" smtClean="0"/>
              <a:pPr/>
              <a:t>40</a:t>
            </a:fld>
            <a:endParaRPr lang="es-ES"/>
          </a:p>
        </p:txBody>
      </p:sp>
    </p:spTree>
    <p:extLst>
      <p:ext uri="{BB962C8B-B14F-4D97-AF65-F5344CB8AC3E}">
        <p14:creationId xmlns:p14="http://schemas.microsoft.com/office/powerpoint/2010/main" xmlns="" val="422473666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z="2800" b="1" dirty="0" err="1" smtClean="0"/>
              <a:t>Jeevan</a:t>
            </a:r>
            <a:r>
              <a:rPr lang="en-US" sz="2800" b="1" dirty="0" smtClean="0"/>
              <a:t> </a:t>
            </a:r>
            <a:r>
              <a:rPr lang="en-US" sz="2800" b="1" dirty="0" err="1" smtClean="0"/>
              <a:t>Pramaan</a:t>
            </a:r>
            <a:r>
              <a:rPr lang="en-US" sz="2800" b="1" dirty="0" smtClean="0"/>
              <a:t>(Digital Life Certificate-DLC</a:t>
            </a:r>
            <a:r>
              <a:rPr lang="en-US" b="1" dirty="0" smtClean="0"/>
              <a:t>)</a:t>
            </a:r>
            <a:endParaRPr lang="en-US" b="1" dirty="0"/>
          </a:p>
        </p:txBody>
      </p:sp>
      <p:sp>
        <p:nvSpPr>
          <p:cNvPr id="3" name="Content Placeholder 2"/>
          <p:cNvSpPr>
            <a:spLocks noGrp="1"/>
          </p:cNvSpPr>
          <p:nvPr>
            <p:ph idx="1"/>
          </p:nvPr>
        </p:nvSpPr>
        <p:spPr>
          <a:xfrm>
            <a:off x="457200" y="1371600"/>
            <a:ext cx="8229600" cy="4754563"/>
          </a:xfrm>
        </p:spPr>
        <p:txBody>
          <a:bodyPr/>
          <a:lstStyle/>
          <a:p>
            <a:pPr algn="just">
              <a:buFont typeface="Wingdings" pitchFamily="2" charset="2"/>
              <a:buChar char="v"/>
            </a:pPr>
            <a:r>
              <a:rPr lang="en-US" sz="2400" dirty="0" err="1"/>
              <a:t>Jeevan</a:t>
            </a:r>
            <a:r>
              <a:rPr lang="en-US" sz="2400" dirty="0"/>
              <a:t> </a:t>
            </a:r>
            <a:r>
              <a:rPr lang="en-US" sz="2400" dirty="0" err="1"/>
              <a:t>Pramaan</a:t>
            </a:r>
            <a:r>
              <a:rPr lang="en-US" sz="2400" dirty="0"/>
              <a:t> is </a:t>
            </a:r>
            <a:r>
              <a:rPr lang="en-US" sz="2400" dirty="0" err="1" smtClean="0"/>
              <a:t>Aadhaar</a:t>
            </a:r>
            <a:r>
              <a:rPr lang="en-US" sz="2400" dirty="0" smtClean="0"/>
              <a:t> based online digital </a:t>
            </a:r>
            <a:r>
              <a:rPr lang="en-US" sz="2400" dirty="0"/>
              <a:t>life certificate for pensioner. </a:t>
            </a:r>
            <a:r>
              <a:rPr lang="en-US" sz="2400" dirty="0" err="1"/>
              <a:t>Jeevan</a:t>
            </a:r>
            <a:r>
              <a:rPr lang="en-US" sz="2400" dirty="0"/>
              <a:t> </a:t>
            </a:r>
            <a:r>
              <a:rPr lang="en-US" sz="2400" dirty="0" err="1"/>
              <a:t>Pramaan</a:t>
            </a:r>
            <a:r>
              <a:rPr lang="en-US" sz="2400" dirty="0"/>
              <a:t> Certificate is produced for individual pensioner using his Biometric Credentials</a:t>
            </a:r>
            <a:r>
              <a:rPr lang="en-US" sz="2400" dirty="0" smtClean="0"/>
              <a:t>.</a:t>
            </a:r>
          </a:p>
          <a:p>
            <a:pPr algn="just">
              <a:buFont typeface="Wingdings" pitchFamily="2" charset="2"/>
              <a:buChar char="v"/>
            </a:pPr>
            <a:r>
              <a:rPr lang="en-IN" sz="2400" dirty="0"/>
              <a:t>For this certificate individual pensioner has not to present himself/ herself in front of seniors authorised Officers. This can be </a:t>
            </a:r>
            <a:r>
              <a:rPr lang="en-IN" sz="2400" dirty="0" smtClean="0"/>
              <a:t>generated </a:t>
            </a:r>
            <a:r>
              <a:rPr lang="en-IN" sz="2400" dirty="0"/>
              <a:t>even from </a:t>
            </a:r>
            <a:r>
              <a:rPr lang="en-IN" sz="2400" dirty="0" smtClean="0"/>
              <a:t>home.</a:t>
            </a:r>
          </a:p>
          <a:p>
            <a:pPr algn="just">
              <a:buFont typeface="Wingdings" pitchFamily="2" charset="2"/>
              <a:buChar char="v"/>
            </a:pPr>
            <a:r>
              <a:rPr lang="en-US" sz="2400" dirty="0"/>
              <a:t>for issuing digital Life Certificate </a:t>
            </a:r>
            <a:r>
              <a:rPr lang="en-US" sz="2400" dirty="0" err="1" smtClean="0"/>
              <a:t>Aadhaar</a:t>
            </a:r>
            <a:r>
              <a:rPr lang="en-US" sz="2400" dirty="0" smtClean="0"/>
              <a:t> </a:t>
            </a:r>
            <a:r>
              <a:rPr lang="en-US" sz="2400" dirty="0"/>
              <a:t>Number </a:t>
            </a:r>
            <a:r>
              <a:rPr lang="en-US" sz="2400" dirty="0" smtClean="0"/>
              <a:t>and its seeding </a:t>
            </a:r>
            <a:r>
              <a:rPr lang="en-US" sz="2400" dirty="0"/>
              <a:t>with the Pension Payment Order and bank account of the pensioner by the Pension Disbursing Authority i.e. </a:t>
            </a:r>
            <a:r>
              <a:rPr lang="en-US" sz="2400" dirty="0" smtClean="0"/>
              <a:t>Bank is required.  Till date around 45 percent PPO and Accounts have been seeded.</a:t>
            </a:r>
            <a:endParaRPr lang="en-US" sz="2400" dirty="0"/>
          </a:p>
          <a:p>
            <a:pPr algn="just">
              <a:buFont typeface="Wingdings" pitchFamily="2" charset="2"/>
              <a:buChar char="v"/>
            </a:pPr>
            <a:endParaRPr lang="en-US" sz="2400" dirty="0"/>
          </a:p>
        </p:txBody>
      </p:sp>
      <p:sp>
        <p:nvSpPr>
          <p:cNvPr id="4" name="Slide Number Placeholder 3"/>
          <p:cNvSpPr>
            <a:spLocks noGrp="1"/>
          </p:cNvSpPr>
          <p:nvPr>
            <p:ph type="sldNum" sz="quarter" idx="12"/>
          </p:nvPr>
        </p:nvSpPr>
        <p:spPr/>
        <p:txBody>
          <a:bodyPr/>
          <a:lstStyle/>
          <a:p>
            <a:fld id="{6ECA362A-9066-4FB8-BF7D-D2F5BD5AB25B}" type="slidenum">
              <a:rPr lang="es-ES" smtClean="0"/>
              <a:pPr/>
              <a:t>41</a:t>
            </a:fld>
            <a:endParaRPr lang="es-ES"/>
          </a:p>
        </p:txBody>
      </p:sp>
    </p:spTree>
    <p:extLst>
      <p:ext uri="{BB962C8B-B14F-4D97-AF65-F5344CB8AC3E}">
        <p14:creationId xmlns:p14="http://schemas.microsoft.com/office/powerpoint/2010/main" xmlns="" val="41997183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2800" b="1" dirty="0" err="1"/>
              <a:t>Jeevan</a:t>
            </a:r>
            <a:r>
              <a:rPr lang="en-US" sz="2800" b="1" dirty="0"/>
              <a:t> </a:t>
            </a:r>
            <a:r>
              <a:rPr lang="en-US" sz="2800" b="1" dirty="0" err="1"/>
              <a:t>Pramaan</a:t>
            </a:r>
            <a:r>
              <a:rPr lang="en-US" sz="2800" b="1" dirty="0"/>
              <a:t>(Digital Life Certificate-DLC</a:t>
            </a:r>
            <a:r>
              <a:rPr lang="en-US" b="1" dirty="0"/>
              <a:t>)</a:t>
            </a:r>
            <a:endParaRPr lang="en-US" dirty="0"/>
          </a:p>
        </p:txBody>
      </p:sp>
      <p:sp>
        <p:nvSpPr>
          <p:cNvPr id="3" name="Content Placeholder 2"/>
          <p:cNvSpPr>
            <a:spLocks noGrp="1"/>
          </p:cNvSpPr>
          <p:nvPr>
            <p:ph idx="1"/>
          </p:nvPr>
        </p:nvSpPr>
        <p:spPr>
          <a:xfrm>
            <a:off x="457200" y="1219200"/>
            <a:ext cx="8229600" cy="5334000"/>
          </a:xfrm>
        </p:spPr>
        <p:txBody>
          <a:bodyPr/>
          <a:lstStyle/>
          <a:p>
            <a:pPr marL="0" indent="0" algn="just">
              <a:buNone/>
            </a:pPr>
            <a:r>
              <a:rPr lang="en-IN" sz="2400" dirty="0" smtClean="0"/>
              <a:t>There </a:t>
            </a:r>
            <a:r>
              <a:rPr lang="en-IN" sz="2400" dirty="0"/>
              <a:t>are three ways to register and get a </a:t>
            </a:r>
            <a:r>
              <a:rPr lang="en-IN" sz="2400" dirty="0" err="1"/>
              <a:t>Jeevan</a:t>
            </a:r>
            <a:r>
              <a:rPr lang="en-IN" sz="2400" dirty="0"/>
              <a:t> </a:t>
            </a:r>
            <a:r>
              <a:rPr lang="en-IN" sz="2400" dirty="0" err="1"/>
              <a:t>Pramaan</a:t>
            </a:r>
            <a:r>
              <a:rPr lang="en-IN" sz="2400" dirty="0"/>
              <a:t> </a:t>
            </a:r>
            <a:br>
              <a:rPr lang="en-IN" sz="2400" dirty="0"/>
            </a:br>
            <a:r>
              <a:rPr lang="en-IN" sz="2400" dirty="0" smtClean="0"/>
              <a:t>visit </a:t>
            </a:r>
            <a:r>
              <a:rPr lang="en-IN" sz="2400" dirty="0"/>
              <a:t>your nearest CSC centre and register online using CSC services and you may have to pay nominally for this </a:t>
            </a:r>
            <a:br>
              <a:rPr lang="en-IN" sz="2400" dirty="0"/>
            </a:br>
            <a:r>
              <a:rPr lang="en-IN" sz="2400" dirty="0"/>
              <a:t>• visit a Designated Office and register yourself </a:t>
            </a:r>
            <a:br>
              <a:rPr lang="en-IN" sz="2400" dirty="0"/>
            </a:br>
            <a:r>
              <a:rPr lang="en-IN" sz="2400" dirty="0"/>
              <a:t>• Download the application &amp; install on your android based smart phone/tablet or Windows PC/Laptop and register yourself (you will need biometric device for this step</a:t>
            </a:r>
            <a:r>
              <a:rPr lang="en-IN" sz="2400" dirty="0" smtClean="0"/>
              <a:t>)</a:t>
            </a:r>
          </a:p>
          <a:p>
            <a:pPr marL="0" indent="0" algn="just">
              <a:buNone/>
            </a:pPr>
            <a:r>
              <a:rPr lang="en-US" sz="2400" dirty="0">
                <a:solidFill>
                  <a:srgbClr val="00B050"/>
                </a:solidFill>
              </a:rPr>
              <a:t>After successful submission of digital life certificate, pensioner will be sent a SMS on his/her mobile giving the transaction id.  Pensioner can use this transaction id for downloading computer generated life certificate from the website www.jeevanpramaan.gov.in for their records</a:t>
            </a:r>
            <a:r>
              <a:rPr lang="en-US" sz="2800" dirty="0">
                <a:solidFill>
                  <a:srgbClr val="00B050"/>
                </a:solidFill>
              </a:rPr>
              <a:t>.</a:t>
            </a:r>
          </a:p>
        </p:txBody>
      </p:sp>
      <p:sp>
        <p:nvSpPr>
          <p:cNvPr id="4" name="Slide Number Placeholder 3"/>
          <p:cNvSpPr>
            <a:spLocks noGrp="1"/>
          </p:cNvSpPr>
          <p:nvPr>
            <p:ph type="sldNum" sz="quarter" idx="12"/>
          </p:nvPr>
        </p:nvSpPr>
        <p:spPr/>
        <p:txBody>
          <a:bodyPr/>
          <a:lstStyle/>
          <a:p>
            <a:fld id="{6ECA362A-9066-4FB8-BF7D-D2F5BD5AB25B}" type="slidenum">
              <a:rPr lang="es-ES" smtClean="0"/>
              <a:pPr/>
              <a:t>42</a:t>
            </a:fld>
            <a:endParaRPr lang="es-ES"/>
          </a:p>
        </p:txBody>
      </p:sp>
    </p:spTree>
    <p:extLst>
      <p:ext uri="{BB962C8B-B14F-4D97-AF65-F5344CB8AC3E}">
        <p14:creationId xmlns:p14="http://schemas.microsoft.com/office/powerpoint/2010/main" xmlns="" val="41566418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IN" sz="4000" b="1" dirty="0" smtClean="0"/>
              <a:t>Arrears of Pension </a:t>
            </a:r>
            <a:endParaRPr lang="en-IN" sz="4000" b="1" dirty="0"/>
          </a:p>
        </p:txBody>
      </p:sp>
      <p:sp>
        <p:nvSpPr>
          <p:cNvPr id="3" name="Content Placeholder 2"/>
          <p:cNvSpPr>
            <a:spLocks noGrp="1"/>
          </p:cNvSpPr>
          <p:nvPr>
            <p:ph idx="1"/>
          </p:nvPr>
        </p:nvSpPr>
        <p:spPr>
          <a:xfrm>
            <a:off x="457200" y="1295400"/>
            <a:ext cx="8229600" cy="5029200"/>
          </a:xfrm>
        </p:spPr>
        <p:txBody>
          <a:bodyPr>
            <a:normAutofit/>
          </a:bodyPr>
          <a:lstStyle/>
          <a:p>
            <a:pPr algn="just">
              <a:buFont typeface="Wingdings" pitchFamily="2" charset="2"/>
              <a:buChar char="v"/>
            </a:pPr>
            <a:r>
              <a:rPr lang="en-IN" dirty="0" smtClean="0"/>
              <a:t>Details of pension not Paid to any pensioner for more than a year has to be reported to CPAO, on 1</a:t>
            </a:r>
            <a:r>
              <a:rPr lang="en-IN" baseline="30000" dirty="0" smtClean="0"/>
              <a:t>st</a:t>
            </a:r>
            <a:r>
              <a:rPr lang="en-IN" dirty="0" smtClean="0"/>
              <a:t> April and 1</a:t>
            </a:r>
            <a:r>
              <a:rPr lang="en-IN" baseline="30000" dirty="0" smtClean="0"/>
              <a:t>st</a:t>
            </a:r>
            <a:r>
              <a:rPr lang="en-IN" dirty="0" smtClean="0"/>
              <a:t>  Oct. every year.</a:t>
            </a:r>
          </a:p>
          <a:p>
            <a:pPr algn="just">
              <a:buFont typeface="Wingdings" pitchFamily="2" charset="2"/>
              <a:buChar char="v"/>
            </a:pPr>
            <a:r>
              <a:rPr lang="en-IN" dirty="0" smtClean="0"/>
              <a:t>CPAO to take up such cases with AG/CCA/CA/Dy.CA in charge of accounts organisation </a:t>
            </a:r>
          </a:p>
          <a:p>
            <a:pPr>
              <a:buFont typeface="Wingdings" pitchFamily="2" charset="2"/>
              <a:buChar char="Ø"/>
            </a:pPr>
            <a:endParaRPr lang="en-IN" dirty="0" smtClean="0"/>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43</a:t>
            </a:fld>
            <a:endParaRPr lang="en-US"/>
          </a:p>
        </p:txBody>
      </p:sp>
    </p:spTree>
    <p:extLst>
      <p:ext uri="{BB962C8B-B14F-4D97-AF65-F5344CB8AC3E}">
        <p14:creationId xmlns:p14="http://schemas.microsoft.com/office/powerpoint/2010/main" xmlns="" val="1873693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IN" b="1" dirty="0"/>
              <a:t>Arrears of Pension </a:t>
            </a:r>
            <a:endParaRPr lang="en-US" dirty="0"/>
          </a:p>
        </p:txBody>
      </p:sp>
      <p:sp>
        <p:nvSpPr>
          <p:cNvPr id="3" name="Content Placeholder 2"/>
          <p:cNvSpPr>
            <a:spLocks noGrp="1"/>
          </p:cNvSpPr>
          <p:nvPr>
            <p:ph idx="1"/>
          </p:nvPr>
        </p:nvSpPr>
        <p:spPr>
          <a:xfrm>
            <a:off x="457200" y="1143000"/>
            <a:ext cx="8229600" cy="4983163"/>
          </a:xfrm>
        </p:spPr>
        <p:txBody>
          <a:bodyPr/>
          <a:lstStyle/>
          <a:p>
            <a:pPr algn="just">
              <a:buFont typeface="Wingdings" pitchFamily="2" charset="2"/>
              <a:buChar char="v"/>
            </a:pPr>
            <a:r>
              <a:rPr lang="en-IN" sz="2800" dirty="0" smtClean="0">
                <a:solidFill>
                  <a:schemeClr val="tx2"/>
                </a:solidFill>
              </a:rPr>
              <a:t>Arrears for less than three years and not involved first payment, may be credited by the CPPC.</a:t>
            </a:r>
          </a:p>
          <a:p>
            <a:pPr algn="just">
              <a:buFont typeface="Wingdings" pitchFamily="2" charset="2"/>
              <a:buChar char="v"/>
            </a:pPr>
            <a:r>
              <a:rPr lang="en-IN" sz="2800" dirty="0">
                <a:solidFill>
                  <a:schemeClr val="tx2"/>
                </a:solidFill>
              </a:rPr>
              <a:t>Arrears for </a:t>
            </a:r>
            <a:r>
              <a:rPr lang="en-IN" sz="2800" dirty="0" smtClean="0">
                <a:solidFill>
                  <a:schemeClr val="tx2"/>
                </a:solidFill>
              </a:rPr>
              <a:t>exceeding three years, involving  </a:t>
            </a:r>
            <a:r>
              <a:rPr lang="en-IN" sz="2800" dirty="0">
                <a:solidFill>
                  <a:schemeClr val="tx2"/>
                </a:solidFill>
              </a:rPr>
              <a:t>first payment, may be credited by the </a:t>
            </a:r>
            <a:r>
              <a:rPr lang="en-IN" sz="2800" dirty="0" smtClean="0">
                <a:solidFill>
                  <a:schemeClr val="tx2"/>
                </a:solidFill>
              </a:rPr>
              <a:t>CPPC after sanction of CC(P).</a:t>
            </a:r>
            <a:endParaRPr lang="en-IN" sz="2800" dirty="0">
              <a:solidFill>
                <a:schemeClr val="tx2"/>
              </a:solidFill>
            </a:endParaRPr>
          </a:p>
          <a:p>
            <a:pPr algn="just">
              <a:buFont typeface="Wingdings" pitchFamily="2" charset="2"/>
              <a:buChar char="v"/>
            </a:pPr>
            <a:r>
              <a:rPr lang="en-IN" sz="2800" dirty="0" smtClean="0">
                <a:solidFill>
                  <a:schemeClr val="tx2"/>
                </a:solidFill>
              </a:rPr>
              <a:t>If</a:t>
            </a:r>
            <a:r>
              <a:rPr lang="en-IN" sz="2800" dirty="0">
                <a:solidFill>
                  <a:schemeClr val="tx2"/>
                </a:solidFill>
              </a:rPr>
              <a:t>, pension has not been paid for more than 3 years , such PPOs shall be returned back to CPAO, specifying date up to which pension was credited to pensioners account</a:t>
            </a:r>
            <a:r>
              <a:rPr lang="en-IN" sz="2800" dirty="0">
                <a:solidFill>
                  <a:srgbClr val="FF0000"/>
                </a:solidFill>
              </a:rPr>
              <a:t>. </a:t>
            </a:r>
          </a:p>
          <a:p>
            <a:endParaRPr lang="en-US" dirty="0"/>
          </a:p>
        </p:txBody>
      </p:sp>
      <p:sp>
        <p:nvSpPr>
          <p:cNvPr id="4" name="Slide Number Placeholder 3"/>
          <p:cNvSpPr>
            <a:spLocks noGrp="1"/>
          </p:cNvSpPr>
          <p:nvPr>
            <p:ph type="sldNum" sz="quarter" idx="12"/>
          </p:nvPr>
        </p:nvSpPr>
        <p:spPr/>
        <p:txBody>
          <a:bodyPr/>
          <a:lstStyle/>
          <a:p>
            <a:fld id="{6ECA362A-9066-4FB8-BF7D-D2F5BD5AB25B}" type="slidenum">
              <a:rPr lang="es-ES" smtClean="0"/>
              <a:pPr/>
              <a:t>44</a:t>
            </a:fld>
            <a:endParaRPr lang="es-ES"/>
          </a:p>
        </p:txBody>
      </p:sp>
    </p:spTree>
    <p:extLst>
      <p:ext uri="{BB962C8B-B14F-4D97-AF65-F5344CB8AC3E}">
        <p14:creationId xmlns:p14="http://schemas.microsoft.com/office/powerpoint/2010/main" xmlns="" val="379987890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b="1" dirty="0" smtClean="0"/>
              <a:t>Pension on Death of Pensioner</a:t>
            </a:r>
            <a:endParaRPr lang="en-IN" sz="4000" b="1" dirty="0"/>
          </a:p>
        </p:txBody>
      </p:sp>
      <p:sp>
        <p:nvSpPr>
          <p:cNvPr id="3" name="Content Placeholder 2"/>
          <p:cNvSpPr>
            <a:spLocks noGrp="1"/>
          </p:cNvSpPr>
          <p:nvPr>
            <p:ph idx="1"/>
          </p:nvPr>
        </p:nvSpPr>
        <p:spPr/>
        <p:txBody>
          <a:bodyPr>
            <a:normAutofit lnSpcReduction="10000"/>
          </a:bodyPr>
          <a:lstStyle/>
          <a:p>
            <a:pPr algn="just">
              <a:buFont typeface="Wingdings" pitchFamily="2" charset="2"/>
              <a:buChar char="v"/>
            </a:pPr>
            <a:r>
              <a:rPr lang="en-IN" dirty="0" smtClean="0"/>
              <a:t>Pension has to be paid for the day of pension , irrespective of time of Death.</a:t>
            </a:r>
          </a:p>
          <a:p>
            <a:pPr algn="just">
              <a:buFont typeface="Wingdings" pitchFamily="2" charset="2"/>
              <a:buChar char="v"/>
            </a:pPr>
            <a:r>
              <a:rPr lang="en-IN" dirty="0" smtClean="0"/>
              <a:t>Payment to Nominees: If valid Nominee , any payment due should be released to authorised nominee</a:t>
            </a:r>
          </a:p>
          <a:p>
            <a:pPr algn="just">
              <a:buFont typeface="Wingdings" pitchFamily="2" charset="2"/>
              <a:buChar char="v"/>
            </a:pPr>
            <a:r>
              <a:rPr lang="en-IN" dirty="0" smtClean="0"/>
              <a:t> Payment to Heirs : Only after seeking instructions from CPAO ,who in turn will refer matter to AG/CCA/CA/Dy.CA for requisite sanction from Head of Office</a:t>
            </a:r>
          </a:p>
          <a:p>
            <a:pPr>
              <a:buFont typeface="Wingdings" pitchFamily="2" charset="2"/>
              <a:buChar char="Ø"/>
            </a:pPr>
            <a:endParaRPr lang="en-IN" dirty="0"/>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45</a:t>
            </a:fld>
            <a:endParaRPr lang="en-US"/>
          </a:p>
        </p:txBody>
      </p:sp>
    </p:spTree>
    <p:extLst>
      <p:ext uri="{BB962C8B-B14F-4D97-AF65-F5344CB8AC3E}">
        <p14:creationId xmlns:p14="http://schemas.microsoft.com/office/powerpoint/2010/main" xmlns="" val="255341834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4000" b="1" dirty="0" smtClean="0"/>
              <a:t>Family Pension</a:t>
            </a:r>
            <a:endParaRPr lang="en-US" sz="4000" b="1" dirty="0"/>
          </a:p>
        </p:txBody>
      </p:sp>
      <p:sp>
        <p:nvSpPr>
          <p:cNvPr id="3" name="Content Placeholder 2"/>
          <p:cNvSpPr>
            <a:spLocks noGrp="1"/>
          </p:cNvSpPr>
          <p:nvPr>
            <p:ph idx="1"/>
          </p:nvPr>
        </p:nvSpPr>
        <p:spPr>
          <a:xfrm>
            <a:off x="457200" y="990600"/>
            <a:ext cx="8229600" cy="5638800"/>
          </a:xfrm>
        </p:spPr>
        <p:txBody>
          <a:bodyPr/>
          <a:lstStyle/>
          <a:p>
            <a:pPr algn="just">
              <a:buFont typeface="Wingdings" pitchFamily="2" charset="2"/>
              <a:buChar char="v"/>
            </a:pPr>
            <a:r>
              <a:rPr lang="en-US" dirty="0" smtClean="0"/>
              <a:t>FP starts on the submission of Application and death certificate in the case of widow/husband/parents/disabled child in whose favour authorization exists in PPO</a:t>
            </a:r>
          </a:p>
          <a:p>
            <a:pPr algn="just">
              <a:buFont typeface="Wingdings" pitchFamily="2" charset="2"/>
              <a:buChar char="v"/>
            </a:pPr>
            <a:r>
              <a:rPr lang="en-US" dirty="0" smtClean="0"/>
              <a:t>In other cases fresh PPO and SSA will be issued by PAO and CPAO.</a:t>
            </a:r>
          </a:p>
          <a:p>
            <a:pPr algn="just">
              <a:buFont typeface="Wingdings" pitchFamily="2" charset="2"/>
              <a:buChar char="v"/>
            </a:pPr>
            <a:r>
              <a:rPr lang="en-US" dirty="0" smtClean="0"/>
              <a:t>Family pensioner (within one month) needs to intimate the death of pensioner to avoid further credit of pension</a:t>
            </a:r>
          </a:p>
          <a:p>
            <a:pPr algn="just">
              <a:buFont typeface="Wingdings" pitchFamily="2" charset="2"/>
              <a:buChar char="v"/>
            </a:pPr>
            <a:r>
              <a:rPr lang="en-US" dirty="0" smtClean="0"/>
              <a:t>Provision in Software to start FP at normal rate</a:t>
            </a:r>
          </a:p>
          <a:p>
            <a:pPr algn="just"/>
            <a:endParaRPr lang="en-US" dirty="0"/>
          </a:p>
        </p:txBody>
      </p:sp>
      <p:sp>
        <p:nvSpPr>
          <p:cNvPr id="4" name="Slide Number Placeholder 3"/>
          <p:cNvSpPr>
            <a:spLocks noGrp="1"/>
          </p:cNvSpPr>
          <p:nvPr>
            <p:ph type="sldNum" sz="quarter" idx="12"/>
          </p:nvPr>
        </p:nvSpPr>
        <p:spPr/>
        <p:txBody>
          <a:bodyPr/>
          <a:lstStyle/>
          <a:p>
            <a:fld id="{6ECA362A-9066-4FB8-BF7D-D2F5BD5AB25B}" type="slidenum">
              <a:rPr lang="es-ES" smtClean="0"/>
              <a:pPr/>
              <a:t>46</a:t>
            </a:fld>
            <a:endParaRPr lang="es-ES"/>
          </a:p>
        </p:txBody>
      </p:sp>
    </p:spTree>
    <p:extLst>
      <p:ext uri="{BB962C8B-B14F-4D97-AF65-F5344CB8AC3E}">
        <p14:creationId xmlns:p14="http://schemas.microsoft.com/office/powerpoint/2010/main" xmlns="" val="283570012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4000" b="1" dirty="0" smtClean="0"/>
              <a:t>Re Issue of Duplicate PPO</a:t>
            </a:r>
            <a:endParaRPr lang="en-US" sz="4000" b="1" dirty="0"/>
          </a:p>
        </p:txBody>
      </p:sp>
      <p:sp>
        <p:nvSpPr>
          <p:cNvPr id="3" name="Content Placeholder 2"/>
          <p:cNvSpPr>
            <a:spLocks noGrp="1"/>
          </p:cNvSpPr>
          <p:nvPr>
            <p:ph idx="1"/>
          </p:nvPr>
        </p:nvSpPr>
        <p:spPr>
          <a:xfrm>
            <a:off x="457200" y="990600"/>
            <a:ext cx="8229600" cy="5135563"/>
          </a:xfrm>
        </p:spPr>
        <p:txBody>
          <a:bodyPr/>
          <a:lstStyle/>
          <a:p>
            <a:pPr algn="just"/>
            <a:r>
              <a:rPr lang="en-US" dirty="0" smtClean="0"/>
              <a:t>If both halves are lost before commencement of pension, duplicate PPO will be issued by PAO through CPAO on the request of CPPC</a:t>
            </a:r>
          </a:p>
          <a:p>
            <a:pPr algn="just"/>
            <a:r>
              <a:rPr lang="en-US" dirty="0" smtClean="0"/>
              <a:t>Duplicate PPO of Pensioner’s portion will be issued by CPAO.</a:t>
            </a:r>
          </a:p>
          <a:p>
            <a:pPr algn="just"/>
            <a:r>
              <a:rPr lang="en-US" dirty="0" smtClean="0"/>
              <a:t> Duplicate disburser’s portion will also be issued by CPAO on the request of CPPC which will forward the scanned copy/pensioner copy to CPAO.</a:t>
            </a:r>
            <a:endParaRPr lang="en-US" dirty="0"/>
          </a:p>
        </p:txBody>
      </p:sp>
      <p:sp>
        <p:nvSpPr>
          <p:cNvPr id="4" name="Slide Number Placeholder 3"/>
          <p:cNvSpPr>
            <a:spLocks noGrp="1"/>
          </p:cNvSpPr>
          <p:nvPr>
            <p:ph type="sldNum" sz="quarter" idx="12"/>
          </p:nvPr>
        </p:nvSpPr>
        <p:spPr/>
        <p:txBody>
          <a:bodyPr/>
          <a:lstStyle/>
          <a:p>
            <a:fld id="{6ECA362A-9066-4FB8-BF7D-D2F5BD5AB25B}" type="slidenum">
              <a:rPr lang="es-ES" smtClean="0"/>
              <a:pPr/>
              <a:t>47</a:t>
            </a:fld>
            <a:endParaRPr lang="es-ES"/>
          </a:p>
        </p:txBody>
      </p:sp>
    </p:spTree>
    <p:extLst>
      <p:ext uri="{BB962C8B-B14F-4D97-AF65-F5344CB8AC3E}">
        <p14:creationId xmlns:p14="http://schemas.microsoft.com/office/powerpoint/2010/main" xmlns="" val="20550685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48</a:t>
            </a:fld>
            <a:endParaRPr lang="en-US"/>
          </a:p>
        </p:txBody>
      </p:sp>
      <p:sp>
        <p:nvSpPr>
          <p:cNvPr id="1027" name="Rectangle 2"/>
          <p:cNvSpPr>
            <a:spLocks noGrp="1" noChangeArrowheads="1"/>
          </p:cNvSpPr>
          <p:nvPr>
            <p:ph type="ctrTitle" idx="4294967295"/>
          </p:nvPr>
        </p:nvSpPr>
        <p:spPr>
          <a:xfrm>
            <a:off x="0" y="714375"/>
            <a:ext cx="9144000" cy="5522913"/>
          </a:xfrm>
        </p:spPr>
        <p:txBody>
          <a:bodyPr rtlCol="0">
            <a:normAutofit/>
          </a:bodyPr>
          <a:lstStyle/>
          <a:p>
            <a:pPr eaLnBrk="1" fontAlgn="auto" hangingPunct="1">
              <a:spcAft>
                <a:spcPts val="0"/>
              </a:spcAft>
              <a:defRPr/>
            </a:pP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4000" b="1" i="1" dirty="0" smtClean="0">
                <a:latin typeface="Adobe Gothic Std B" pitchFamily="34" charset="-128"/>
                <a:ea typeface="Adobe Gothic Std B" pitchFamily="34" charset="-128"/>
              </a:rPr>
              <a:t>New Initiatives </a:t>
            </a:r>
            <a:br>
              <a:rPr lang="en-US" sz="4000" b="1" i="1" dirty="0" smtClean="0">
                <a:latin typeface="Adobe Gothic Std B" pitchFamily="34" charset="-128"/>
                <a:ea typeface="Adobe Gothic Std B" pitchFamily="34" charset="-128"/>
              </a:rPr>
            </a:br>
            <a:r>
              <a:rPr lang="en-US" sz="4000" b="1" i="1" dirty="0" smtClean="0">
                <a:latin typeface="Adobe Gothic Std B" pitchFamily="34" charset="-128"/>
                <a:ea typeface="Adobe Gothic Std B" pitchFamily="34" charset="-128"/>
              </a:rPr>
              <a:t>At</a:t>
            </a:r>
            <a:br>
              <a:rPr lang="en-US" sz="4000" b="1" i="1" dirty="0" smtClean="0">
                <a:latin typeface="Adobe Gothic Std B" pitchFamily="34" charset="-128"/>
                <a:ea typeface="Adobe Gothic Std B" pitchFamily="34" charset="-128"/>
              </a:rPr>
            </a:br>
            <a:r>
              <a:rPr lang="en-US" sz="4000" b="1" i="1" dirty="0" smtClean="0">
                <a:latin typeface="Adobe Gothic Std B" pitchFamily="34" charset="-128"/>
                <a:ea typeface="Adobe Gothic Std B" pitchFamily="34" charset="-128"/>
              </a:rPr>
              <a:t>Central Pension Accounting Office</a:t>
            </a:r>
            <a:r>
              <a:rPr lang="en-US" sz="2800" b="1" i="1" dirty="0" smtClean="0">
                <a:latin typeface="Adobe Gothic Std B" pitchFamily="34" charset="-128"/>
                <a:ea typeface="Adobe Gothic Std B" pitchFamily="34" charset="-128"/>
              </a:rPr>
              <a:t/>
            </a:r>
            <a:br>
              <a:rPr lang="en-US" sz="2800" b="1" i="1" dirty="0" smtClean="0">
                <a:latin typeface="Adobe Gothic Std B" pitchFamily="34" charset="-128"/>
                <a:ea typeface="Adobe Gothic Std B" pitchFamily="34" charset="-128"/>
              </a:rPr>
            </a:br>
            <a:r>
              <a:rPr lang="en-US" sz="2800" dirty="0" smtClean="0"/>
              <a:t/>
            </a:r>
            <a:br>
              <a:rPr lang="en-US" sz="2800" dirty="0" smtClean="0"/>
            </a:br>
            <a:r>
              <a:rPr lang="en-US" sz="2800" dirty="0" smtClean="0"/>
              <a:t/>
            </a:r>
            <a:br>
              <a:rPr lang="en-US" sz="2800" dirty="0" smtClean="0"/>
            </a:br>
            <a:r>
              <a:rPr lang="en-US" sz="2400" dirty="0" smtClean="0"/>
              <a:t/>
            </a:r>
            <a:br>
              <a:rPr lang="en-US" sz="2400" dirty="0" smtClean="0"/>
            </a:br>
            <a:endParaRPr lang="en-US" sz="2400" dirty="0" smtClean="0"/>
          </a:p>
        </p:txBody>
      </p:sp>
    </p:spTree>
    <p:extLst>
      <p:ext uri="{BB962C8B-B14F-4D97-AF65-F5344CB8AC3E}">
        <p14:creationId xmlns:p14="http://schemas.microsoft.com/office/powerpoint/2010/main" xmlns="" val="1952751173"/>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en-US" sz="3600" dirty="0">
                <a:solidFill>
                  <a:schemeClr val="bg2">
                    <a:lumMod val="50000"/>
                  </a:schemeClr>
                </a:solidFill>
                <a:effectLst>
                  <a:outerShdw blurRad="38100" dist="38100" dir="2700000" algn="tl">
                    <a:srgbClr val="C0C0C0"/>
                  </a:outerShdw>
                </a:effectLst>
              </a:rPr>
              <a:t>New Initiatives in the CPAO— ongoing   projects</a:t>
            </a:r>
            <a:endParaRPr lang="en-US" sz="3600" dirty="0">
              <a:solidFill>
                <a:schemeClr val="bg2">
                  <a:lumMod val="50000"/>
                </a:schemeClr>
              </a:solidFill>
            </a:endParaRPr>
          </a:p>
        </p:txBody>
      </p:sp>
      <p:sp>
        <p:nvSpPr>
          <p:cNvPr id="3" name="Content Placeholder 2"/>
          <p:cNvSpPr>
            <a:spLocks noGrp="1"/>
          </p:cNvSpPr>
          <p:nvPr>
            <p:ph idx="1"/>
          </p:nvPr>
        </p:nvSpPr>
        <p:spPr>
          <a:xfrm>
            <a:off x="457200" y="1412776"/>
            <a:ext cx="8229600" cy="5184576"/>
          </a:xfrm>
        </p:spPr>
        <p:txBody>
          <a:bodyPr/>
          <a:lstStyle/>
          <a:p>
            <a:pPr algn="just">
              <a:buFont typeface="Wingdings" pitchFamily="2" charset="2"/>
              <a:buChar char="v"/>
              <a:tabLst>
                <a:tab pos="457200" algn="l"/>
              </a:tabLst>
            </a:pPr>
            <a:r>
              <a:rPr lang="en-US" sz="2800" dirty="0">
                <a:solidFill>
                  <a:srgbClr val="000000"/>
                </a:solidFill>
                <a:latin typeface="+mj-lt"/>
                <a:ea typeface="Calibri" pitchFamily="34" charset="0"/>
                <a:cs typeface="Times New Roman" pitchFamily="18" charset="0"/>
              </a:rPr>
              <a:t>Establishment of </a:t>
            </a:r>
            <a:r>
              <a:rPr lang="en-US" sz="2800" dirty="0" smtClean="0">
                <a:solidFill>
                  <a:srgbClr val="000000"/>
                </a:solidFill>
                <a:latin typeface="+mj-lt"/>
                <a:ea typeface="Calibri" pitchFamily="34" charset="0"/>
                <a:cs typeface="Times New Roman" pitchFamily="18" charset="0"/>
              </a:rPr>
              <a:t>CPPC and </a:t>
            </a:r>
            <a:r>
              <a:rPr lang="en-IN" sz="2800" dirty="0" smtClean="0">
                <a:latin typeface="+mj-lt"/>
              </a:rPr>
              <a:t>Guidelines </a:t>
            </a:r>
            <a:r>
              <a:rPr lang="en-IN" sz="2800" dirty="0">
                <a:latin typeface="+mj-lt"/>
              </a:rPr>
              <a:t>for </a:t>
            </a:r>
            <a:r>
              <a:rPr lang="en-IN" sz="2800" dirty="0" smtClean="0">
                <a:latin typeface="+mj-lt"/>
              </a:rPr>
              <a:t>CPPCs</a:t>
            </a:r>
            <a:endParaRPr lang="en-US" sz="2800" dirty="0" smtClean="0">
              <a:solidFill>
                <a:srgbClr val="000000"/>
              </a:solidFill>
              <a:latin typeface="+mj-lt"/>
              <a:ea typeface="Calibri" pitchFamily="34" charset="0"/>
              <a:cs typeface="Times New Roman" pitchFamily="18" charset="0"/>
            </a:endParaRPr>
          </a:p>
          <a:p>
            <a:pPr algn="just">
              <a:buFont typeface="Wingdings" pitchFamily="2" charset="2"/>
              <a:buChar char="v"/>
              <a:tabLst>
                <a:tab pos="457200" algn="l"/>
              </a:tabLst>
            </a:pPr>
            <a:r>
              <a:rPr lang="en-US" sz="2800" dirty="0" smtClean="0">
                <a:solidFill>
                  <a:srgbClr val="000000"/>
                </a:solidFill>
                <a:latin typeface="+mj-lt"/>
                <a:ea typeface="Calibri" pitchFamily="34" charset="0"/>
                <a:cs typeface="Times New Roman" pitchFamily="18" charset="0"/>
              </a:rPr>
              <a:t>Up gradation of CPAO website</a:t>
            </a:r>
          </a:p>
          <a:p>
            <a:pPr algn="just">
              <a:buFont typeface="Wingdings" pitchFamily="2" charset="2"/>
              <a:buChar char="v"/>
              <a:tabLst>
                <a:tab pos="457200" algn="l"/>
              </a:tabLst>
            </a:pPr>
            <a:r>
              <a:rPr lang="en-US" sz="2800" dirty="0" smtClean="0">
                <a:solidFill>
                  <a:srgbClr val="000000"/>
                </a:solidFill>
                <a:latin typeface="+mj-lt"/>
                <a:ea typeface="Calibri" pitchFamily="34" charset="0"/>
                <a:cs typeface="Times New Roman" pitchFamily="18" charset="0"/>
              </a:rPr>
              <a:t>Single Window Service</a:t>
            </a:r>
          </a:p>
          <a:p>
            <a:pPr algn="just">
              <a:buFont typeface="Wingdings" pitchFamily="2" charset="2"/>
              <a:buChar char="v"/>
              <a:tabLst>
                <a:tab pos="457200" algn="l"/>
              </a:tabLst>
            </a:pPr>
            <a:r>
              <a:rPr lang="en-US" sz="2800" dirty="0" smtClean="0">
                <a:solidFill>
                  <a:srgbClr val="000000"/>
                </a:solidFill>
                <a:latin typeface="+mj-lt"/>
                <a:ea typeface="Calibri" pitchFamily="34" charset="0"/>
                <a:cs typeface="Times New Roman" pitchFamily="18" charset="0"/>
              </a:rPr>
              <a:t>SMS Service for Pensioners</a:t>
            </a:r>
          </a:p>
          <a:p>
            <a:pPr algn="just">
              <a:buFont typeface="Wingdings" pitchFamily="2" charset="2"/>
              <a:buChar char="v"/>
              <a:tabLst>
                <a:tab pos="457200" algn="l"/>
              </a:tabLst>
            </a:pPr>
            <a:r>
              <a:rPr lang="en-US" sz="2800" dirty="0" smtClean="0">
                <a:solidFill>
                  <a:srgbClr val="000000"/>
                </a:solidFill>
                <a:latin typeface="+mj-lt"/>
                <a:ea typeface="Calibri" pitchFamily="34" charset="0"/>
                <a:cs typeface="Times New Roman" pitchFamily="18" charset="0"/>
              </a:rPr>
              <a:t>Updation &amp; Reconciliation of Master Data</a:t>
            </a:r>
            <a:endParaRPr lang="en-US" sz="2800" dirty="0">
              <a:latin typeface="+mj-lt"/>
              <a:ea typeface="Calibri" pitchFamily="34" charset="0"/>
              <a:cs typeface="Times New Roman" pitchFamily="18" charset="0"/>
            </a:endParaRPr>
          </a:p>
          <a:p>
            <a:pPr algn="just">
              <a:buFont typeface="Wingdings" pitchFamily="2" charset="2"/>
              <a:buChar char="v"/>
              <a:tabLst>
                <a:tab pos="457200" algn="l"/>
              </a:tabLst>
            </a:pPr>
            <a:r>
              <a:rPr lang="en-US" sz="2800" dirty="0" smtClean="0">
                <a:solidFill>
                  <a:srgbClr val="000000"/>
                </a:solidFill>
                <a:latin typeface="+mj-lt"/>
                <a:ea typeface="Calibri" pitchFamily="34" charset="0"/>
                <a:cs typeface="Times New Roman" pitchFamily="18" charset="0"/>
              </a:rPr>
              <a:t>e-Scroll Project(2012)</a:t>
            </a:r>
          </a:p>
          <a:p>
            <a:pPr algn="just">
              <a:buFont typeface="Wingdings" pitchFamily="2" charset="2"/>
              <a:buChar char="v"/>
              <a:tabLst>
                <a:tab pos="457200" algn="l"/>
              </a:tabLst>
            </a:pPr>
            <a:r>
              <a:rPr lang="en-US" sz="2800" dirty="0" smtClean="0">
                <a:solidFill>
                  <a:srgbClr val="000000"/>
                </a:solidFill>
                <a:latin typeface="+mj-lt"/>
                <a:ea typeface="Calibri" pitchFamily="34" charset="0"/>
                <a:cs typeface="Times New Roman" pitchFamily="18" charset="0"/>
              </a:rPr>
              <a:t>Updation of Changed Information</a:t>
            </a:r>
          </a:p>
          <a:p>
            <a:pPr algn="just">
              <a:buFont typeface="Wingdings" pitchFamily="2" charset="2"/>
              <a:buChar char="v"/>
              <a:tabLst>
                <a:tab pos="457200" algn="l"/>
              </a:tabLst>
            </a:pPr>
            <a:r>
              <a:rPr lang="en-US" sz="2800" dirty="0">
                <a:latin typeface="+mj-lt"/>
              </a:rPr>
              <a:t>Post Audit of e-Scrolls</a:t>
            </a:r>
          </a:p>
          <a:p>
            <a:pPr algn="just">
              <a:tabLst>
                <a:tab pos="457200" algn="l"/>
              </a:tabLst>
            </a:pPr>
            <a:endParaRPr lang="en-US" dirty="0">
              <a:ea typeface="Calibri" pitchFamily="34" charset="0"/>
              <a:cs typeface="Times New Roman" pitchFamily="18" charset="0"/>
            </a:endParaRPr>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49</a:t>
            </a:fld>
            <a:endParaRPr lang="en-US"/>
          </a:p>
        </p:txBody>
      </p:sp>
    </p:spTree>
    <p:extLst>
      <p:ext uri="{BB962C8B-B14F-4D97-AF65-F5344CB8AC3E}">
        <p14:creationId xmlns:p14="http://schemas.microsoft.com/office/powerpoint/2010/main" xmlns="" val="3950154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fontAlgn="auto" hangingPunct="1">
              <a:spcAft>
                <a:spcPts val="0"/>
              </a:spcAft>
              <a:defRPr/>
            </a:pPr>
            <a:endParaRPr lang="en-US" dirty="0" smtClean="0"/>
          </a:p>
        </p:txBody>
      </p:sp>
      <p:sp>
        <p:nvSpPr>
          <p:cNvPr id="27651" name="Rectangle 3"/>
          <p:cNvSpPr>
            <a:spLocks noGrp="1" noChangeArrowheads="1"/>
          </p:cNvSpPr>
          <p:nvPr>
            <p:ph idx="1"/>
          </p:nvPr>
        </p:nvSpPr>
        <p:spPr>
          <a:xfrm>
            <a:off x="899592" y="1556792"/>
            <a:ext cx="7993583" cy="5040560"/>
          </a:xfrm>
        </p:spPr>
        <p:txBody>
          <a:bodyPr>
            <a:normAutofit lnSpcReduction="10000"/>
          </a:bodyPr>
          <a:lstStyle/>
          <a:p>
            <a:pPr>
              <a:buFont typeface="Wingdings" pitchFamily="2" charset="2"/>
              <a:buChar char="v"/>
            </a:pPr>
            <a:r>
              <a:rPr lang="en-US" dirty="0" smtClean="0"/>
              <a:t>DP&amp;PW</a:t>
            </a:r>
          </a:p>
          <a:p>
            <a:pPr>
              <a:buFont typeface="Wingdings" pitchFamily="2" charset="2"/>
              <a:buChar char="v"/>
            </a:pPr>
            <a:r>
              <a:rPr lang="en-US" dirty="0" smtClean="0"/>
              <a:t>Civil Ministries(HOO&amp;PAO)</a:t>
            </a:r>
          </a:p>
          <a:p>
            <a:pPr>
              <a:buFont typeface="Wingdings" pitchFamily="2" charset="2"/>
              <a:buChar char="v"/>
            </a:pPr>
            <a:r>
              <a:rPr lang="en-US" dirty="0" smtClean="0"/>
              <a:t>CPAO</a:t>
            </a:r>
          </a:p>
          <a:p>
            <a:pPr>
              <a:buFont typeface="Wingdings" pitchFamily="2" charset="2"/>
              <a:buChar char="v"/>
            </a:pPr>
            <a:r>
              <a:rPr lang="en-US" dirty="0" smtClean="0"/>
              <a:t>RBI</a:t>
            </a:r>
          </a:p>
          <a:p>
            <a:pPr>
              <a:buFont typeface="Wingdings" pitchFamily="2" charset="2"/>
              <a:buChar char="v"/>
            </a:pPr>
            <a:r>
              <a:rPr lang="en-US" dirty="0" smtClean="0"/>
              <a:t>Authorized Banks</a:t>
            </a:r>
          </a:p>
          <a:p>
            <a:pPr>
              <a:buFont typeface="Wingdings" pitchFamily="2" charset="2"/>
              <a:buChar char="v"/>
            </a:pPr>
            <a:r>
              <a:rPr lang="en-US" dirty="0" smtClean="0"/>
              <a:t>Pensioners</a:t>
            </a:r>
          </a:p>
          <a:p>
            <a:pPr>
              <a:buFont typeface="Wingdings" pitchFamily="2" charset="2"/>
              <a:buChar char="v"/>
            </a:pPr>
            <a:r>
              <a:rPr lang="en-US" dirty="0" smtClean="0"/>
              <a:t>Recognized Pensioners Associations)</a:t>
            </a:r>
            <a:endParaRPr lang="en-US" dirty="0"/>
          </a:p>
          <a:p>
            <a:pPr>
              <a:buFont typeface="Wingdings" pitchFamily="2" charset="2"/>
              <a:buChar char="v"/>
            </a:pPr>
            <a:r>
              <a:rPr lang="en-US" dirty="0"/>
              <a:t>India Post</a:t>
            </a:r>
            <a:endParaRPr lang="en-GB" dirty="0"/>
          </a:p>
          <a:p>
            <a:pPr marL="0" indent="0" eaLnBrk="1" hangingPunct="1">
              <a:buNone/>
            </a:pPr>
            <a:r>
              <a:rPr lang="en-US" dirty="0" smtClean="0"/>
              <a:t> </a:t>
            </a:r>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5</a:t>
            </a:fld>
            <a:endParaRPr lang="en-US"/>
          </a:p>
        </p:txBody>
      </p:sp>
    </p:spTree>
    <p:extLst>
      <p:ext uri="{BB962C8B-B14F-4D97-AF65-F5344CB8AC3E}">
        <p14:creationId xmlns:p14="http://schemas.microsoft.com/office/powerpoint/2010/main" xmlns="" val="374856283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solidFill>
                  <a:schemeClr val="bg2">
                    <a:lumMod val="50000"/>
                  </a:schemeClr>
                </a:solidFill>
                <a:effectLst>
                  <a:outerShdw blurRad="38100" dist="38100" dir="2700000" algn="tl">
                    <a:srgbClr val="C0C0C0"/>
                  </a:outerShdw>
                </a:effectLst>
              </a:rPr>
              <a:t>New Initiatives in the CPAO— ongoing   projects</a:t>
            </a:r>
            <a:endParaRPr lang="en-US" sz="4000" b="1" dirty="0"/>
          </a:p>
        </p:txBody>
      </p:sp>
      <p:sp>
        <p:nvSpPr>
          <p:cNvPr id="3" name="Content Placeholder 2"/>
          <p:cNvSpPr>
            <a:spLocks noGrp="1"/>
          </p:cNvSpPr>
          <p:nvPr>
            <p:ph idx="1"/>
          </p:nvPr>
        </p:nvSpPr>
        <p:spPr>
          <a:xfrm>
            <a:off x="457200" y="1600200"/>
            <a:ext cx="8229600" cy="4925144"/>
          </a:xfrm>
        </p:spPr>
        <p:txBody>
          <a:bodyPr/>
          <a:lstStyle/>
          <a:p>
            <a:pPr algn="just">
              <a:buFont typeface="Wingdings" pitchFamily="2" charset="2"/>
              <a:buChar char="v"/>
              <a:tabLst>
                <a:tab pos="457200" algn="l"/>
              </a:tabLst>
            </a:pPr>
            <a:r>
              <a:rPr lang="en-US" sz="2800" dirty="0">
                <a:solidFill>
                  <a:srgbClr val="000000"/>
                </a:solidFill>
                <a:latin typeface="Cambria" pitchFamily="18" charset="0"/>
                <a:ea typeface="Calibri" pitchFamily="34" charset="0"/>
                <a:cs typeface="Times New Roman" pitchFamily="18" charset="0"/>
              </a:rPr>
              <a:t>e-Pension Project(e-PPO Phase –</a:t>
            </a:r>
            <a:r>
              <a:rPr lang="en-US" sz="2800" dirty="0" smtClean="0">
                <a:solidFill>
                  <a:srgbClr val="000000"/>
                </a:solidFill>
                <a:latin typeface="Cambria" pitchFamily="18" charset="0"/>
                <a:ea typeface="Calibri" pitchFamily="34" charset="0"/>
                <a:cs typeface="Times New Roman" pitchFamily="18" charset="0"/>
              </a:rPr>
              <a:t>I-</a:t>
            </a:r>
            <a:r>
              <a:rPr lang="en-IN" sz="2800" dirty="0"/>
              <a:t> 31.10.2011 </a:t>
            </a:r>
            <a:r>
              <a:rPr lang="en-US" sz="2800" dirty="0" smtClean="0">
                <a:solidFill>
                  <a:srgbClr val="000000"/>
                </a:solidFill>
                <a:latin typeface="Cambria" pitchFamily="18" charset="0"/>
                <a:ea typeface="Calibri" pitchFamily="34" charset="0"/>
                <a:cs typeface="Times New Roman" pitchFamily="18" charset="0"/>
              </a:rPr>
              <a:t>)</a:t>
            </a:r>
            <a:endParaRPr lang="en-US" sz="2800" dirty="0">
              <a:ea typeface="Calibri" pitchFamily="34" charset="0"/>
              <a:cs typeface="Times New Roman" pitchFamily="18" charset="0"/>
            </a:endParaRPr>
          </a:p>
          <a:p>
            <a:pPr algn="just">
              <a:buFont typeface="Wingdings" pitchFamily="2" charset="2"/>
              <a:buChar char="v"/>
              <a:tabLst>
                <a:tab pos="457200" algn="l"/>
              </a:tabLst>
            </a:pPr>
            <a:r>
              <a:rPr lang="en-US" sz="2800" dirty="0">
                <a:solidFill>
                  <a:srgbClr val="000000"/>
                </a:solidFill>
                <a:latin typeface="Cambria" pitchFamily="18" charset="0"/>
                <a:ea typeface="Calibri" pitchFamily="34" charset="0"/>
                <a:cs typeface="Times New Roman" pitchFamily="18" charset="0"/>
              </a:rPr>
              <a:t>Toll Free Call Centre and </a:t>
            </a:r>
            <a:r>
              <a:rPr lang="en-US" sz="2800" dirty="0" smtClean="0">
                <a:solidFill>
                  <a:srgbClr val="000000"/>
                </a:solidFill>
                <a:latin typeface="Cambria" pitchFamily="18" charset="0"/>
                <a:ea typeface="Calibri" pitchFamily="34" charset="0"/>
                <a:cs typeface="Times New Roman" pitchFamily="18" charset="0"/>
              </a:rPr>
              <a:t>GRM(</a:t>
            </a:r>
            <a:r>
              <a:rPr lang="en-IN" sz="2800" dirty="0" smtClean="0"/>
              <a:t>14.09.2011)</a:t>
            </a:r>
            <a:endParaRPr lang="en-US" sz="2800" dirty="0">
              <a:ea typeface="Calibri" pitchFamily="34" charset="0"/>
              <a:cs typeface="Times New Roman" pitchFamily="18" charset="0"/>
            </a:endParaRPr>
          </a:p>
          <a:p>
            <a:pPr algn="just">
              <a:buFont typeface="Wingdings" pitchFamily="2" charset="2"/>
              <a:buChar char="v"/>
              <a:tabLst>
                <a:tab pos="457200" algn="l"/>
              </a:tabLst>
            </a:pPr>
            <a:r>
              <a:rPr lang="en-IN" sz="2800" dirty="0">
                <a:solidFill>
                  <a:srgbClr val="000000"/>
                </a:solidFill>
                <a:latin typeface="Cambria" pitchFamily="18" charset="0"/>
                <a:ea typeface="Calibri" pitchFamily="34" charset="0"/>
                <a:cs typeface="Times New Roman" pitchFamily="18" charset="0"/>
              </a:rPr>
              <a:t>Creation and updation of Data of Pre-1990 retired pensioners. </a:t>
            </a:r>
          </a:p>
          <a:p>
            <a:pPr algn="just">
              <a:buFont typeface="Wingdings" pitchFamily="2" charset="2"/>
              <a:buChar char="v"/>
              <a:tabLst>
                <a:tab pos="457200" algn="l"/>
              </a:tabLst>
            </a:pPr>
            <a:r>
              <a:rPr lang="en-IN" sz="2800" dirty="0">
                <a:solidFill>
                  <a:srgbClr val="000000"/>
                </a:solidFill>
                <a:latin typeface="Cambria" pitchFamily="18" charset="0"/>
                <a:ea typeface="Calibri" pitchFamily="34" charset="0"/>
                <a:cs typeface="Times New Roman" pitchFamily="18" charset="0"/>
              </a:rPr>
              <a:t>Updation of BSR Code Directory</a:t>
            </a:r>
          </a:p>
          <a:p>
            <a:pPr algn="just">
              <a:buFont typeface="Wingdings" pitchFamily="2" charset="2"/>
              <a:buChar char="v"/>
              <a:tabLst>
                <a:tab pos="457200" algn="l"/>
              </a:tabLst>
            </a:pPr>
            <a:r>
              <a:rPr lang="en-US" sz="2800" dirty="0">
                <a:solidFill>
                  <a:srgbClr val="000000"/>
                </a:solidFill>
                <a:latin typeface="Cambria" pitchFamily="18" charset="0"/>
                <a:ea typeface="Calibri" pitchFamily="34" charset="0"/>
                <a:cs typeface="Times New Roman" pitchFamily="18" charset="0"/>
              </a:rPr>
              <a:t>Modification of Life Certificate Format</a:t>
            </a:r>
          </a:p>
          <a:p>
            <a:pPr algn="just">
              <a:buFont typeface="Wingdings" pitchFamily="2" charset="2"/>
              <a:buChar char="v"/>
              <a:tabLst>
                <a:tab pos="457200" algn="l"/>
              </a:tabLst>
            </a:pPr>
            <a:r>
              <a:rPr lang="en-US" sz="2800" dirty="0">
                <a:solidFill>
                  <a:srgbClr val="000000"/>
                </a:solidFill>
                <a:latin typeface="Cambria" pitchFamily="18" charset="0"/>
                <a:ea typeface="Calibri" pitchFamily="34" charset="0"/>
                <a:cs typeface="Times New Roman" pitchFamily="18" charset="0"/>
              </a:rPr>
              <a:t>Dispatch of combined Revision Authorities</a:t>
            </a:r>
          </a:p>
          <a:p>
            <a:pPr algn="just">
              <a:buFont typeface="Wingdings" pitchFamily="2" charset="2"/>
              <a:buChar char="v"/>
            </a:pPr>
            <a:r>
              <a:rPr lang="en-US" sz="2800" dirty="0" smtClean="0">
                <a:solidFill>
                  <a:srgbClr val="000000"/>
                </a:solidFill>
                <a:latin typeface="Cambria" pitchFamily="18" charset="0"/>
                <a:ea typeface="Calibri" pitchFamily="34" charset="0"/>
                <a:cs typeface="Times New Roman" pitchFamily="18" charset="0"/>
              </a:rPr>
              <a:t>Digitization of Remarks in SSAs</a:t>
            </a:r>
          </a:p>
          <a:p>
            <a:pPr algn="just">
              <a:buFont typeface="Wingdings" pitchFamily="2" charset="2"/>
              <a:buChar char="v"/>
            </a:pPr>
            <a:r>
              <a:rPr lang="en-US" sz="2800" dirty="0" smtClean="0">
                <a:solidFill>
                  <a:srgbClr val="000000"/>
                </a:solidFill>
                <a:latin typeface="Cambria" pitchFamily="18" charset="0"/>
                <a:ea typeface="Calibri" pitchFamily="34" charset="0"/>
                <a:cs typeface="Times New Roman" pitchFamily="18" charset="0"/>
              </a:rPr>
              <a:t>Modification of format of PPO Booklet</a:t>
            </a:r>
            <a:endParaRPr lang="en-US" sz="2800" dirty="0">
              <a:solidFill>
                <a:srgbClr val="000000"/>
              </a:solidFill>
              <a:latin typeface="Cambria" pitchFamily="18" charset="0"/>
              <a:ea typeface="Calibri" pitchFamily="34" charset="0"/>
              <a:cs typeface="Times New Roman" pitchFamily="18" charset="0"/>
            </a:endParaRPr>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50</a:t>
            </a:fld>
            <a:endParaRPr lang="en-US"/>
          </a:p>
        </p:txBody>
      </p:sp>
    </p:spTree>
    <p:extLst>
      <p:ext uri="{BB962C8B-B14F-4D97-AF65-F5344CB8AC3E}">
        <p14:creationId xmlns:p14="http://schemas.microsoft.com/office/powerpoint/2010/main" xmlns="" val="411282425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51</a:t>
            </a:fld>
            <a:endParaRPr lang="en-US"/>
          </a:p>
        </p:txBody>
      </p:sp>
      <p:sp>
        <p:nvSpPr>
          <p:cNvPr id="23554" name="Rectangle 2"/>
          <p:cNvSpPr>
            <a:spLocks noGrp="1" noChangeArrowheads="1"/>
          </p:cNvSpPr>
          <p:nvPr>
            <p:ph type="title" idx="4294967295"/>
          </p:nvPr>
        </p:nvSpPr>
        <p:spPr>
          <a:xfrm>
            <a:off x="442913" y="152400"/>
            <a:ext cx="8701087" cy="731838"/>
          </a:xfrm>
        </p:spPr>
        <p:txBody>
          <a:bodyPr rtlCol="0"/>
          <a:lstStyle/>
          <a:p>
            <a:pPr marL="838200" indent="-838200" eaLnBrk="1" fontAlgn="auto" hangingPunct="1">
              <a:spcAft>
                <a:spcPts val="0"/>
              </a:spcAft>
              <a:defRPr/>
            </a:pPr>
            <a:r>
              <a:rPr lang="en-US" sz="2400" dirty="0" smtClean="0">
                <a:solidFill>
                  <a:srgbClr val="FF3300"/>
                </a:solidFill>
                <a:latin typeface="Times New Roman" pitchFamily="18" charset="0"/>
              </a:rPr>
              <a:t> </a:t>
            </a:r>
            <a:r>
              <a:rPr lang="en-US" sz="4000" b="1" dirty="0" smtClean="0">
                <a:solidFill>
                  <a:schemeClr val="bg2">
                    <a:lumMod val="50000"/>
                  </a:schemeClr>
                </a:solidFill>
                <a:latin typeface="Times New Roman" pitchFamily="18" charset="0"/>
              </a:rPr>
              <a:t>Establishment of CPPC</a:t>
            </a:r>
          </a:p>
        </p:txBody>
      </p:sp>
      <p:sp>
        <p:nvSpPr>
          <p:cNvPr id="45059" name="Rectangle 3"/>
          <p:cNvSpPr>
            <a:spLocks noGrp="1" noChangeArrowheads="1"/>
          </p:cNvSpPr>
          <p:nvPr>
            <p:ph type="body" idx="4294967295"/>
          </p:nvPr>
        </p:nvSpPr>
        <p:spPr>
          <a:xfrm>
            <a:off x="0" y="1214438"/>
            <a:ext cx="8207375" cy="5167312"/>
          </a:xfrm>
        </p:spPr>
        <p:txBody>
          <a:bodyPr/>
          <a:lstStyle/>
          <a:p>
            <a:pPr marL="812800" lvl="1" indent="-812800" algn="just" eaLnBrk="1" hangingPunct="1">
              <a:buClr>
                <a:schemeClr val="tx1"/>
              </a:buClr>
              <a:buFont typeface="Wingdings" pitchFamily="2" charset="2"/>
              <a:buChar char="v"/>
            </a:pPr>
            <a:r>
              <a:rPr lang="en-US" dirty="0" smtClean="0">
                <a:solidFill>
                  <a:schemeClr val="tx2"/>
                </a:solidFill>
              </a:rPr>
              <a:t>To avoid delays between pension sanctioning and pension crediting to the account in the Paying Branch of Authorized Banks. </a:t>
            </a:r>
          </a:p>
          <a:p>
            <a:pPr marL="812800" lvl="1" indent="-812800" algn="just">
              <a:buClr>
                <a:schemeClr val="tx1"/>
              </a:buClr>
              <a:buFont typeface="Wingdings" pitchFamily="2" charset="2"/>
              <a:buChar char="v"/>
            </a:pPr>
            <a:r>
              <a:rPr lang="en-US" dirty="0">
                <a:solidFill>
                  <a:schemeClr val="tx2"/>
                </a:solidFill>
              </a:rPr>
              <a:t>To avoid delays </a:t>
            </a:r>
            <a:r>
              <a:rPr lang="en-US" dirty="0" smtClean="0">
                <a:solidFill>
                  <a:schemeClr val="tx2"/>
                </a:solidFill>
              </a:rPr>
              <a:t>at the level of the link branches in transmitting the papers onwards to the payment branches. </a:t>
            </a:r>
          </a:p>
          <a:p>
            <a:pPr marL="812800" lvl="1" indent="-812800" algn="just">
              <a:buClr>
                <a:schemeClr val="tx1"/>
              </a:buClr>
              <a:buFont typeface="Wingdings" pitchFamily="2" charset="2"/>
              <a:buChar char="v"/>
            </a:pPr>
            <a:r>
              <a:rPr lang="en-US" dirty="0" smtClean="0">
                <a:latin typeface="Arial" charset="0"/>
              </a:rPr>
              <a:t>For Centralize </a:t>
            </a:r>
            <a:r>
              <a:rPr lang="en-US" dirty="0">
                <a:latin typeface="Arial" charset="0"/>
              </a:rPr>
              <a:t>back office functions related to pension payments concerning calculation of pensions, maintenance of pension records and settlement of claims  with CPAO. </a:t>
            </a:r>
          </a:p>
          <a:p>
            <a:pPr marL="812800" lvl="1" indent="-812800" algn="just" eaLnBrk="1" hangingPunct="1">
              <a:buClr>
                <a:schemeClr val="tx1"/>
              </a:buClr>
              <a:buFont typeface="Wingdings" pitchFamily="2" charset="2"/>
              <a:buChar char="v"/>
            </a:pPr>
            <a:endParaRPr lang="en-US" b="1" dirty="0" smtClean="0">
              <a:solidFill>
                <a:schemeClr val="tx2"/>
              </a:solidFill>
              <a:latin typeface="Times New Roman" pitchFamily="18" charset="0"/>
            </a:endParaRPr>
          </a:p>
        </p:txBody>
      </p:sp>
    </p:spTree>
    <p:extLst>
      <p:ext uri="{BB962C8B-B14F-4D97-AF65-F5344CB8AC3E}">
        <p14:creationId xmlns:p14="http://schemas.microsoft.com/office/powerpoint/2010/main" xmlns="" val="421687986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US" sz="4000" b="1" dirty="0">
                <a:solidFill>
                  <a:schemeClr val="bg2">
                    <a:lumMod val="50000"/>
                  </a:schemeClr>
                </a:solidFill>
                <a:latin typeface="Times New Roman" pitchFamily="18" charset="0"/>
              </a:rPr>
              <a:t>Establishment of CPPC</a:t>
            </a:r>
            <a:endParaRPr lang="en-US" sz="4000" b="1" dirty="0">
              <a:solidFill>
                <a:schemeClr val="bg2">
                  <a:lumMod val="50000"/>
                </a:schemeClr>
              </a:solidFill>
            </a:endParaRPr>
          </a:p>
        </p:txBody>
      </p:sp>
      <p:sp>
        <p:nvSpPr>
          <p:cNvPr id="3" name="Content Placeholder 2"/>
          <p:cNvSpPr>
            <a:spLocks noGrp="1"/>
          </p:cNvSpPr>
          <p:nvPr>
            <p:ph idx="1"/>
          </p:nvPr>
        </p:nvSpPr>
        <p:spPr>
          <a:xfrm>
            <a:off x="457200" y="1196752"/>
            <a:ext cx="8229600" cy="4929411"/>
          </a:xfrm>
        </p:spPr>
        <p:txBody>
          <a:bodyPr/>
          <a:lstStyle/>
          <a:p>
            <a:pPr algn="just">
              <a:buFont typeface="Wingdings" pitchFamily="2" charset="2"/>
              <a:buChar char="v"/>
            </a:pPr>
            <a:r>
              <a:rPr lang="en-US" sz="2800" dirty="0" smtClean="0">
                <a:latin typeface="Arial" charset="0"/>
              </a:rPr>
              <a:t>For single </a:t>
            </a:r>
            <a:r>
              <a:rPr lang="en-US" sz="2800" dirty="0">
                <a:latin typeface="Arial" charset="0"/>
              </a:rPr>
              <a:t>point contact for CPAO regarding all matters related to central civil pensions</a:t>
            </a:r>
            <a:r>
              <a:rPr lang="en-US" sz="2800" dirty="0" smtClean="0">
                <a:latin typeface="Arial" charset="0"/>
              </a:rPr>
              <a:t>.</a:t>
            </a:r>
          </a:p>
          <a:p>
            <a:pPr algn="just">
              <a:buFont typeface="Wingdings" pitchFamily="2" charset="2"/>
              <a:buChar char="v"/>
            </a:pPr>
            <a:r>
              <a:rPr lang="en-US" sz="2800" dirty="0" smtClean="0">
                <a:latin typeface="Arial" charset="0"/>
              </a:rPr>
              <a:t>To have single </a:t>
            </a:r>
            <a:r>
              <a:rPr lang="en-US" sz="2800" dirty="0">
                <a:latin typeface="Arial" charset="0"/>
              </a:rPr>
              <a:t>window for arrangement of payments of all Central Civil Government Pensions </a:t>
            </a:r>
            <a:r>
              <a:rPr lang="en-US" sz="2800" dirty="0">
                <a:latin typeface="Times New Roman" pitchFamily="18" charset="0"/>
              </a:rPr>
              <a:t>. </a:t>
            </a:r>
            <a:endParaRPr lang="en-US" sz="2800" dirty="0" smtClean="0">
              <a:latin typeface="Times New Roman" pitchFamily="18" charset="0"/>
            </a:endParaRPr>
          </a:p>
          <a:p>
            <a:pPr algn="just">
              <a:buFont typeface="Wingdings" pitchFamily="2" charset="2"/>
              <a:buChar char="v"/>
            </a:pPr>
            <a:r>
              <a:rPr lang="en-US" sz="2800" dirty="0" smtClean="0"/>
              <a:t>To have all </a:t>
            </a:r>
            <a:r>
              <a:rPr lang="en-US" sz="2800" dirty="0"/>
              <a:t>data of the </a:t>
            </a:r>
            <a:r>
              <a:rPr lang="en-US" sz="2800" dirty="0" smtClean="0"/>
              <a:t>pensioner </a:t>
            </a:r>
            <a:r>
              <a:rPr lang="en-US" sz="2800" dirty="0"/>
              <a:t>at one place i.e. CPPC</a:t>
            </a:r>
            <a:r>
              <a:rPr lang="en-US" sz="2800" dirty="0" smtClean="0"/>
              <a:t>.</a:t>
            </a:r>
          </a:p>
          <a:p>
            <a:pPr algn="just">
              <a:buFont typeface="Wingdings" pitchFamily="2" charset="2"/>
              <a:buChar char="v"/>
            </a:pPr>
            <a:r>
              <a:rPr lang="en-US" sz="2800" dirty="0" smtClean="0"/>
              <a:t>For better </a:t>
            </a:r>
            <a:r>
              <a:rPr lang="en-US" sz="2800" dirty="0"/>
              <a:t>accounting system of pension at bank level as well as Government level.</a:t>
            </a:r>
          </a:p>
          <a:p>
            <a:pPr algn="just">
              <a:buFont typeface="Wingdings" pitchFamily="2" charset="2"/>
              <a:buChar char="v"/>
            </a:pPr>
            <a:endParaRPr lang="en-US" sz="2800" dirty="0">
              <a:latin typeface="Arial" charset="0"/>
            </a:endParaRPr>
          </a:p>
          <a:p>
            <a:endParaRPr lang="en-US" dirty="0"/>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52</a:t>
            </a:fld>
            <a:endParaRPr lang="en-US"/>
          </a:p>
        </p:txBody>
      </p:sp>
    </p:spTree>
    <p:extLst>
      <p:ext uri="{BB962C8B-B14F-4D97-AF65-F5344CB8AC3E}">
        <p14:creationId xmlns:p14="http://schemas.microsoft.com/office/powerpoint/2010/main" xmlns="" val="410589183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noFill/>
        </p:spPr>
        <p:style>
          <a:lnRef idx="2">
            <a:schemeClr val="accent3"/>
          </a:lnRef>
          <a:fillRef idx="1">
            <a:schemeClr val="lt1"/>
          </a:fillRef>
          <a:effectRef idx="0">
            <a:schemeClr val="accent3"/>
          </a:effectRef>
          <a:fontRef idx="minor">
            <a:schemeClr val="dk1"/>
          </a:fontRef>
        </p:style>
        <p:txBody>
          <a:bodyPr>
            <a:normAutofit fontScale="90000"/>
          </a:bodyPr>
          <a:lstStyle/>
          <a:p>
            <a:pPr fontAlgn="auto">
              <a:spcAft>
                <a:spcPts val="0"/>
              </a:spcAft>
              <a:defRPr/>
            </a:pPr>
            <a:r>
              <a:rPr lang="en-US" sz="4000" b="1" dirty="0">
                <a:solidFill>
                  <a:schemeClr val="bg2">
                    <a:lumMod val="50000"/>
                  </a:schemeClr>
                </a:solidFill>
                <a:latin typeface="Times New Roman" pitchFamily="18" charset="0"/>
              </a:rPr>
              <a:t>Establishment of CPPC</a:t>
            </a:r>
            <a:endParaRPr lang="en-US" sz="4000" b="1" dirty="0">
              <a:solidFill>
                <a:schemeClr val="tx1"/>
              </a:solidFill>
            </a:endParaRPr>
          </a:p>
        </p:txBody>
      </p:sp>
      <p:sp>
        <p:nvSpPr>
          <p:cNvPr id="17412" name="Content Placeholder 3"/>
          <p:cNvSpPr>
            <a:spLocks noGrp="1"/>
          </p:cNvSpPr>
          <p:nvPr>
            <p:ph idx="1"/>
          </p:nvPr>
        </p:nvSpPr>
        <p:spPr>
          <a:xfrm>
            <a:off x="467544" y="990600"/>
            <a:ext cx="8219256" cy="5486400"/>
          </a:xfrm>
        </p:spPr>
        <p:txBody>
          <a:bodyPr/>
          <a:lstStyle/>
          <a:p>
            <a:pPr algn="just" eaLnBrk="1" hangingPunct="1">
              <a:buFont typeface="Wingdings" pitchFamily="2" charset="2"/>
              <a:buChar char="v"/>
            </a:pPr>
            <a:r>
              <a:rPr lang="en-US" sz="2800" dirty="0" smtClean="0">
                <a:latin typeface="26"/>
              </a:rPr>
              <a:t>Establishment of CPPC started in 2009 with SBI. CPPC guidelines were issued in February,2012</a:t>
            </a:r>
          </a:p>
          <a:p>
            <a:pPr algn="just">
              <a:buFont typeface="Wingdings" pitchFamily="2" charset="2"/>
              <a:buChar char="v"/>
            </a:pPr>
            <a:r>
              <a:rPr lang="en-US" sz="2800" dirty="0">
                <a:latin typeface="26"/>
              </a:rPr>
              <a:t>It is envisaged that there will be “ONE BANK – ONE CPPC” , except SBI , where RBI has granted 14 </a:t>
            </a:r>
            <a:r>
              <a:rPr lang="en-US" sz="2800" dirty="0" smtClean="0">
                <a:latin typeface="26"/>
              </a:rPr>
              <a:t>CPPCs</a:t>
            </a:r>
            <a:endParaRPr lang="en-US" sz="2800" dirty="0">
              <a:latin typeface="26"/>
            </a:endParaRPr>
          </a:p>
          <a:p>
            <a:pPr algn="just">
              <a:buFont typeface="Wingdings" pitchFamily="2" charset="2"/>
              <a:buChar char="v"/>
            </a:pPr>
            <a:r>
              <a:rPr lang="en-US" sz="2800" dirty="0">
                <a:latin typeface="26"/>
              </a:rPr>
              <a:t>With the introduction of the CPPC, jurisdiction of pension paying branches of states has been removed. Now any retiring employee/pensioner can open a pension account under Core Banking System enabled branch of the bank.</a:t>
            </a:r>
            <a:r>
              <a:rPr lang="en-US" dirty="0"/>
              <a:t> </a:t>
            </a:r>
            <a:endParaRPr lang="en-US" dirty="0" smtClean="0"/>
          </a:p>
          <a:p>
            <a:pPr algn="just">
              <a:buFont typeface="Wingdings" pitchFamily="2" charset="2"/>
              <a:buChar char="v"/>
            </a:pPr>
            <a:r>
              <a:rPr lang="en-US" sz="2800" dirty="0">
                <a:latin typeface="Arial" charset="0"/>
              </a:rPr>
              <a:t>CPPC </a:t>
            </a:r>
            <a:r>
              <a:rPr lang="en-US" sz="2800" dirty="0" smtClean="0">
                <a:latin typeface="Arial" charset="0"/>
              </a:rPr>
              <a:t>has undertaken </a:t>
            </a:r>
            <a:r>
              <a:rPr lang="en-US" sz="2800" dirty="0">
                <a:latin typeface="Arial" charset="0"/>
              </a:rPr>
              <a:t>the functions of Link Branches and Nodal Branches.</a:t>
            </a:r>
          </a:p>
          <a:p>
            <a:pPr algn="just" eaLnBrk="1" hangingPunct="1">
              <a:buFont typeface="Wingdings" pitchFamily="2" charset="2"/>
              <a:buChar char="v"/>
            </a:pPr>
            <a:endParaRPr lang="en-US" sz="2800" dirty="0" smtClean="0"/>
          </a:p>
        </p:txBody>
      </p:sp>
      <p:sp>
        <p:nvSpPr>
          <p:cNvPr id="3" name="Slide Number Placeholder 2"/>
          <p:cNvSpPr>
            <a:spLocks noGrp="1"/>
          </p:cNvSpPr>
          <p:nvPr>
            <p:ph type="sldNum" sz="quarter" idx="12"/>
          </p:nvPr>
        </p:nvSpPr>
        <p:spPr>
          <a:xfrm>
            <a:off x="7010400" y="6245225"/>
            <a:ext cx="2133600" cy="476250"/>
          </a:xfrm>
          <a:prstGeom prst="rect">
            <a:avLst/>
          </a:prstGeom>
        </p:spPr>
        <p:txBody>
          <a:bodyPr/>
          <a:lstStyle/>
          <a:p>
            <a:pPr>
              <a:defRPr/>
            </a:pPr>
            <a:fld id="{DBBB81F8-5FCA-4699-B041-67D7F9FFFBDE}" type="slidenum">
              <a:rPr lang="en-US"/>
              <a:pPr>
                <a:defRPr/>
              </a:pPr>
              <a:t>53</a:t>
            </a:fld>
            <a:endParaRPr lang="en-US"/>
          </a:p>
        </p:txBody>
      </p:sp>
    </p:spTree>
    <p:extLst>
      <p:ext uri="{BB962C8B-B14F-4D97-AF65-F5344CB8AC3E}">
        <p14:creationId xmlns:p14="http://schemas.microsoft.com/office/powerpoint/2010/main" xmlns="" val="34382477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7412">
                                            <p:txEl>
                                              <p:pRg st="0" end="0"/>
                                            </p:txEl>
                                          </p:spTgt>
                                        </p:tgtEl>
                                        <p:attrNameLst>
                                          <p:attrName>style.visibility</p:attrName>
                                        </p:attrNameLst>
                                      </p:cBhvr>
                                      <p:to>
                                        <p:strVal val="visible"/>
                                      </p:to>
                                    </p:set>
                                    <p:animEffect transition="in" filter="fade">
                                      <p:cBhvr>
                                        <p:cTn id="11" dur="500"/>
                                        <p:tgtEl>
                                          <p:spTgt spid="1741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7412">
                                            <p:txEl>
                                              <p:pRg st="1" end="1"/>
                                            </p:txEl>
                                          </p:spTgt>
                                        </p:tgtEl>
                                        <p:attrNameLst>
                                          <p:attrName>style.visibility</p:attrName>
                                        </p:attrNameLst>
                                      </p:cBhvr>
                                      <p:to>
                                        <p:strVal val="visible"/>
                                      </p:to>
                                    </p:set>
                                    <p:animEffect transition="in" filter="fade">
                                      <p:cBhvr>
                                        <p:cTn id="16" dur="500"/>
                                        <p:tgtEl>
                                          <p:spTgt spid="1741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7412">
                                            <p:txEl>
                                              <p:pRg st="2" end="2"/>
                                            </p:txEl>
                                          </p:spTgt>
                                        </p:tgtEl>
                                        <p:attrNameLst>
                                          <p:attrName>style.visibility</p:attrName>
                                        </p:attrNameLst>
                                      </p:cBhvr>
                                      <p:to>
                                        <p:strVal val="visible"/>
                                      </p:to>
                                    </p:set>
                                    <p:animEffect transition="in" filter="fade">
                                      <p:cBhvr>
                                        <p:cTn id="21" dur="500"/>
                                        <p:tgtEl>
                                          <p:spTgt spid="1741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7412">
                                            <p:txEl>
                                              <p:pRg st="3" end="3"/>
                                            </p:txEl>
                                          </p:spTgt>
                                        </p:tgtEl>
                                        <p:attrNameLst>
                                          <p:attrName>style.visibility</p:attrName>
                                        </p:attrNameLst>
                                      </p:cBhvr>
                                      <p:to>
                                        <p:strVal val="visible"/>
                                      </p:to>
                                    </p:set>
                                    <p:animEffect transition="in" filter="fade">
                                      <p:cBhvr>
                                        <p:cTn id="26" dur="500"/>
                                        <p:tgtEl>
                                          <p:spTgt spid="174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7412"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b="1" dirty="0" smtClean="0"/>
              <a:t>Roles and Responsibilities of CPPCs </a:t>
            </a:r>
            <a:endParaRPr lang="en-US" sz="3200" b="1" dirty="0"/>
          </a:p>
        </p:txBody>
      </p:sp>
      <p:sp>
        <p:nvSpPr>
          <p:cNvPr id="3" name="Content Placeholder 2"/>
          <p:cNvSpPr>
            <a:spLocks noGrp="1"/>
          </p:cNvSpPr>
          <p:nvPr>
            <p:ph idx="1"/>
          </p:nvPr>
        </p:nvSpPr>
        <p:spPr>
          <a:xfrm>
            <a:off x="457200" y="1219200"/>
            <a:ext cx="8229600" cy="5334000"/>
          </a:xfrm>
        </p:spPr>
        <p:txBody>
          <a:bodyPr>
            <a:normAutofit fontScale="92500" lnSpcReduction="10000"/>
          </a:bodyPr>
          <a:lstStyle/>
          <a:p>
            <a:pPr algn="just">
              <a:buFont typeface="Wingdings" pitchFamily="2" charset="2"/>
              <a:buChar char="v"/>
            </a:pPr>
            <a:r>
              <a:rPr lang="en-US" sz="2800" dirty="0" smtClean="0"/>
              <a:t>Pension calculations will be done at the CPPC and credited to all pension accounts electronically,</a:t>
            </a:r>
          </a:p>
          <a:p>
            <a:pPr algn="just">
              <a:buFont typeface="Wingdings" pitchFamily="2" charset="2"/>
              <a:buChar char="v"/>
            </a:pPr>
            <a:r>
              <a:rPr lang="en-US" sz="2800" dirty="0" smtClean="0"/>
              <a:t>Pension should be  credited into the pensioner’s account by the last working day of the month</a:t>
            </a:r>
          </a:p>
          <a:p>
            <a:pPr algn="just">
              <a:buFont typeface="Wingdings" pitchFamily="2" charset="2"/>
              <a:buChar char="v"/>
            </a:pPr>
            <a:r>
              <a:rPr lang="en-US" sz="2800" dirty="0" smtClean="0"/>
              <a:t>Deduction of TDS and report to CPAO</a:t>
            </a:r>
          </a:p>
          <a:p>
            <a:pPr algn="just">
              <a:buFont typeface="Wingdings" pitchFamily="2" charset="2"/>
              <a:buChar char="v"/>
            </a:pPr>
            <a:r>
              <a:rPr lang="en-US" sz="2800" dirty="0" smtClean="0"/>
              <a:t>Transfer of pension accounts,</a:t>
            </a:r>
          </a:p>
          <a:p>
            <a:pPr algn="just">
              <a:buFont typeface="Wingdings" pitchFamily="2" charset="2"/>
              <a:buChar char="v"/>
            </a:pPr>
            <a:r>
              <a:rPr lang="en-US" sz="2800" dirty="0" smtClean="0"/>
              <a:t>Obtaining Life and other mandatory certificates</a:t>
            </a:r>
          </a:p>
          <a:p>
            <a:pPr algn="just">
              <a:buFont typeface="Wingdings" pitchFamily="2" charset="2"/>
              <a:buChar char="v"/>
            </a:pPr>
            <a:r>
              <a:rPr lang="en-US" sz="2800" dirty="0" smtClean="0"/>
              <a:t>Payment of arrears with due verification</a:t>
            </a:r>
          </a:p>
          <a:p>
            <a:pPr algn="just">
              <a:buFont typeface="Wingdings" pitchFamily="2" charset="2"/>
              <a:buChar char="v"/>
            </a:pPr>
            <a:r>
              <a:rPr lang="en-US" sz="2800" dirty="0" smtClean="0"/>
              <a:t> Submission of e-scrolls to CPAO on daily basis and settlement of pension fund with RBI through Link branch.</a:t>
            </a:r>
          </a:p>
          <a:p>
            <a:pPr algn="just">
              <a:buFont typeface="Wingdings" pitchFamily="2" charset="2"/>
              <a:buChar char="v"/>
            </a:pPr>
            <a:r>
              <a:rPr lang="en-US" sz="2800" dirty="0" smtClean="0"/>
              <a:t> Furnishing of all periodic reports to CPAO from time to time</a:t>
            </a:r>
          </a:p>
          <a:p>
            <a:pPr algn="just">
              <a:buFont typeface="Wingdings" pitchFamily="2" charset="2"/>
              <a:buChar char="v"/>
            </a:pPr>
            <a:endParaRPr lang="en-US" sz="2800" dirty="0" smtClean="0"/>
          </a:p>
          <a:p>
            <a:pPr algn="just">
              <a:buFont typeface="Wingdings" pitchFamily="2" charset="2"/>
              <a:buChar char="v"/>
            </a:pPr>
            <a:endParaRPr lang="en-US" sz="2800" dirty="0" smtClean="0"/>
          </a:p>
          <a:p>
            <a:pPr marL="514350" indent="-514350"/>
            <a:endParaRPr lang="en-US" dirty="0" smtClean="0"/>
          </a:p>
          <a:p>
            <a:pPr marL="514350" indent="-514350">
              <a:buAutoNum type="alphaLcParenBoth"/>
            </a:pPr>
            <a:endParaRPr lang="en-US" dirty="0" smtClean="0"/>
          </a:p>
          <a:p>
            <a:pPr marL="514350" indent="-514350">
              <a:buAutoNum type="alphaLcParenBoth"/>
            </a:pPr>
            <a:endParaRPr lang="en-US" dirty="0" smtClean="0"/>
          </a:p>
          <a:p>
            <a:pPr marL="514350" indent="-514350">
              <a:buAutoNum type="alphaLcParenBoth"/>
            </a:pPr>
            <a:endParaRPr lang="en-US" dirty="0" smtClean="0"/>
          </a:p>
          <a:p>
            <a:endParaRPr lang="en-US" dirty="0"/>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54</a:t>
            </a:fld>
            <a:endParaRPr lang="en-US"/>
          </a:p>
        </p:txBody>
      </p:sp>
    </p:spTree>
    <p:extLst>
      <p:ext uri="{BB962C8B-B14F-4D97-AF65-F5344CB8AC3E}">
        <p14:creationId xmlns:p14="http://schemas.microsoft.com/office/powerpoint/2010/main" xmlns="" val="28306193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Roles and Responsibilities of CPPCs</a:t>
            </a:r>
            <a:endParaRPr lang="en-US" sz="3200" b="1" dirty="0"/>
          </a:p>
        </p:txBody>
      </p:sp>
      <p:sp>
        <p:nvSpPr>
          <p:cNvPr id="3" name="Content Placeholder 2"/>
          <p:cNvSpPr>
            <a:spLocks noGrp="1"/>
          </p:cNvSpPr>
          <p:nvPr>
            <p:ph idx="1"/>
          </p:nvPr>
        </p:nvSpPr>
        <p:spPr>
          <a:xfrm>
            <a:off x="457200" y="1371600"/>
            <a:ext cx="8229600" cy="4754563"/>
          </a:xfrm>
        </p:spPr>
        <p:txBody>
          <a:bodyPr>
            <a:normAutofit lnSpcReduction="10000"/>
          </a:bodyPr>
          <a:lstStyle/>
          <a:p>
            <a:pPr algn="just">
              <a:buFont typeface="Wingdings" pitchFamily="2" charset="2"/>
              <a:buChar char="v"/>
            </a:pPr>
            <a:r>
              <a:rPr lang="en-US" sz="2800" dirty="0" smtClean="0"/>
              <a:t>Safe custody of pension records within the precincts of the CPPC in pensioner wise physical and electronic folder.</a:t>
            </a:r>
          </a:p>
          <a:p>
            <a:pPr algn="just">
              <a:buFont typeface="Wingdings" pitchFamily="2" charset="2"/>
              <a:buChar char="v"/>
            </a:pPr>
            <a:r>
              <a:rPr lang="en-US" sz="2800" dirty="0" smtClean="0"/>
              <a:t>Maintenance of consolidated Index Register in CPPCs</a:t>
            </a:r>
          </a:p>
          <a:p>
            <a:pPr algn="just">
              <a:buFont typeface="Wingdings" pitchFamily="2" charset="2"/>
              <a:buChar char="v"/>
            </a:pPr>
            <a:r>
              <a:rPr lang="en-US" sz="2800" dirty="0" smtClean="0"/>
              <a:t>Internal audit of internal data-base</a:t>
            </a:r>
          </a:p>
          <a:p>
            <a:pPr algn="just">
              <a:buFont typeface="Wingdings" pitchFamily="2" charset="2"/>
              <a:buChar char="v"/>
            </a:pPr>
            <a:r>
              <a:rPr lang="en-US" sz="2800" dirty="0" smtClean="0"/>
              <a:t>Matching of Master-data with CPAO</a:t>
            </a:r>
          </a:p>
          <a:p>
            <a:pPr algn="just">
              <a:buFont typeface="Wingdings" pitchFamily="2" charset="2"/>
              <a:buChar char="v"/>
            </a:pPr>
            <a:r>
              <a:rPr lang="en-US" sz="2800" dirty="0" smtClean="0"/>
              <a:t>Updation of disburser portion of PPO</a:t>
            </a:r>
          </a:p>
          <a:p>
            <a:pPr algn="just">
              <a:buFont typeface="Wingdings" pitchFamily="2" charset="2"/>
              <a:buChar char="v"/>
            </a:pPr>
            <a:r>
              <a:rPr lang="en-US" sz="2800" dirty="0"/>
              <a:t>CPPC to undertake data cleansing and validation on a regular basis.</a:t>
            </a:r>
            <a:endParaRPr lang="en-US" sz="2800"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55</a:t>
            </a:fld>
            <a:endParaRPr lang="en-US"/>
          </a:p>
        </p:txBody>
      </p:sp>
    </p:spTree>
    <p:extLst>
      <p:ext uri="{BB962C8B-B14F-4D97-AF65-F5344CB8AC3E}">
        <p14:creationId xmlns:p14="http://schemas.microsoft.com/office/powerpoint/2010/main" xmlns="" val="275208595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b="1" dirty="0" smtClean="0"/>
              <a:t>Roles and Responsibilities of CPPCs</a:t>
            </a:r>
            <a:endParaRPr lang="en-US" sz="3200" b="1" dirty="0"/>
          </a:p>
        </p:txBody>
      </p:sp>
      <p:sp>
        <p:nvSpPr>
          <p:cNvPr id="3" name="Content Placeholder 2"/>
          <p:cNvSpPr>
            <a:spLocks noGrp="1"/>
          </p:cNvSpPr>
          <p:nvPr>
            <p:ph idx="1"/>
          </p:nvPr>
        </p:nvSpPr>
        <p:spPr>
          <a:xfrm>
            <a:off x="381000" y="990600"/>
            <a:ext cx="8229600" cy="5606752"/>
          </a:xfrm>
        </p:spPr>
        <p:txBody>
          <a:bodyPr>
            <a:normAutofit/>
          </a:bodyPr>
          <a:lstStyle/>
          <a:p>
            <a:pPr algn="just">
              <a:buFont typeface="Wingdings" pitchFamily="2" charset="2"/>
              <a:buChar char="v"/>
            </a:pPr>
            <a:r>
              <a:rPr lang="en-US" sz="2600" dirty="0" smtClean="0"/>
              <a:t>Grievance Registration Facility and redressal mechanism for pensioners </a:t>
            </a:r>
            <a:r>
              <a:rPr lang="en-US" sz="2800" dirty="0"/>
              <a:t>CPPC software is required to have a grievance redressal module </a:t>
            </a:r>
            <a:r>
              <a:rPr lang="en-US" sz="2600" dirty="0" smtClean="0"/>
              <a:t>(</a:t>
            </a:r>
            <a:r>
              <a:rPr lang="en-US" sz="2600" dirty="0" err="1" smtClean="0"/>
              <a:t>para</a:t>
            </a:r>
            <a:r>
              <a:rPr lang="en-US" sz="2600" dirty="0" smtClean="0"/>
              <a:t> 9.2)</a:t>
            </a:r>
          </a:p>
          <a:p>
            <a:pPr algn="just">
              <a:buFont typeface="Wingdings" pitchFamily="2" charset="2"/>
              <a:buChar char="v"/>
            </a:pPr>
            <a:r>
              <a:rPr lang="en-US" sz="2600" dirty="0" smtClean="0"/>
              <a:t>Synchronizing the database as per Govt. orders from time to time.</a:t>
            </a:r>
          </a:p>
          <a:p>
            <a:pPr algn="just">
              <a:buFont typeface="Wingdings" pitchFamily="2" charset="2"/>
              <a:buChar char="v"/>
            </a:pPr>
            <a:r>
              <a:rPr lang="en-US" sz="2600" dirty="0" smtClean="0"/>
              <a:t>Internal Control Mechanism</a:t>
            </a:r>
          </a:p>
          <a:p>
            <a:pPr algn="just">
              <a:buFont typeface="Wingdings" pitchFamily="2" charset="2"/>
              <a:buChar char="v"/>
            </a:pPr>
            <a:r>
              <a:rPr lang="en-US" sz="2400" kern="1200" dirty="0" smtClean="0">
                <a:solidFill>
                  <a:prstClr val="black"/>
                </a:solidFill>
                <a:latin typeface="Arial" charset="0"/>
              </a:rPr>
              <a:t>The </a:t>
            </a:r>
            <a:r>
              <a:rPr lang="en-US" sz="2400" kern="1200" dirty="0">
                <a:solidFill>
                  <a:prstClr val="black"/>
                </a:solidFill>
                <a:latin typeface="Arial" charset="0"/>
              </a:rPr>
              <a:t>setting up of CPPC will not affect the pensioner as he/she will continue to deal with his/her Paying Branch. </a:t>
            </a:r>
            <a:r>
              <a:rPr lang="en-US" sz="2400" kern="1200" dirty="0" smtClean="0">
                <a:solidFill>
                  <a:prstClr val="black"/>
                </a:solidFill>
                <a:latin typeface="Arial" charset="0"/>
              </a:rPr>
              <a:t> </a:t>
            </a:r>
            <a:r>
              <a:rPr lang="en-US" sz="2400" kern="1200" dirty="0">
                <a:solidFill>
                  <a:prstClr val="black"/>
                </a:solidFill>
                <a:latin typeface="Arial" charset="0"/>
              </a:rPr>
              <a:t>Pensioner will continue to submit periodical certificates at their Paying branches only. He will also continue to deal with Paying Branch for resolution of grievances</a:t>
            </a:r>
            <a:endParaRPr lang="en-US" dirty="0"/>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56</a:t>
            </a:fld>
            <a:endParaRPr lang="en-US"/>
          </a:p>
        </p:txBody>
      </p:sp>
    </p:spTree>
    <p:extLst>
      <p:ext uri="{BB962C8B-B14F-4D97-AF65-F5344CB8AC3E}">
        <p14:creationId xmlns:p14="http://schemas.microsoft.com/office/powerpoint/2010/main" xmlns="" val="401044603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3600" b="1" dirty="0"/>
              <a:t>Roles and Responsibilities of CPPCs</a:t>
            </a:r>
            <a:endParaRPr lang="en-US" sz="3600" dirty="0"/>
          </a:p>
        </p:txBody>
      </p:sp>
      <p:sp>
        <p:nvSpPr>
          <p:cNvPr id="3" name="Content Placeholder 2"/>
          <p:cNvSpPr>
            <a:spLocks noGrp="1"/>
          </p:cNvSpPr>
          <p:nvPr>
            <p:ph idx="1"/>
          </p:nvPr>
        </p:nvSpPr>
        <p:spPr>
          <a:xfrm>
            <a:off x="304800" y="1143000"/>
            <a:ext cx="8382000" cy="4983163"/>
          </a:xfrm>
        </p:spPr>
        <p:txBody>
          <a:bodyPr/>
          <a:lstStyle/>
          <a:p>
            <a:pPr algn="just">
              <a:buFont typeface="Wingdings" pitchFamily="2" charset="2"/>
              <a:buChar char="v"/>
            </a:pPr>
            <a:r>
              <a:rPr lang="en-US" dirty="0" smtClean="0"/>
              <a:t>CPPC will not submit any claim older than one year directly to RBI for reimbursement.</a:t>
            </a:r>
          </a:p>
          <a:p>
            <a:pPr algn="just">
              <a:buFont typeface="Wingdings" pitchFamily="2" charset="2"/>
              <a:buChar char="v"/>
            </a:pPr>
            <a:r>
              <a:rPr lang="en-US" dirty="0" smtClean="0"/>
              <a:t>Over claimed amount would liable to be refunded at bank rate plus 2 percent.</a:t>
            </a:r>
          </a:p>
          <a:p>
            <a:pPr algn="just">
              <a:buFont typeface="Wingdings" pitchFamily="2" charset="2"/>
              <a:buChar char="v"/>
            </a:pPr>
            <a:r>
              <a:rPr lang="en-US" dirty="0" smtClean="0"/>
              <a:t>All recoveries of excess payment would be adjusted through e- Scroll only</a:t>
            </a:r>
          </a:p>
          <a:p>
            <a:pPr algn="just">
              <a:buFont typeface="Wingdings" pitchFamily="2" charset="2"/>
              <a:buChar char="v"/>
            </a:pPr>
            <a:r>
              <a:rPr lang="en-US" dirty="0" smtClean="0"/>
              <a:t>Provision in the software regarding restoration of   commutation of pension after 15 years.</a:t>
            </a:r>
            <a:endParaRPr lang="en-US" dirty="0"/>
          </a:p>
        </p:txBody>
      </p:sp>
      <p:sp>
        <p:nvSpPr>
          <p:cNvPr id="4" name="Slide Number Placeholder 3"/>
          <p:cNvSpPr>
            <a:spLocks noGrp="1"/>
          </p:cNvSpPr>
          <p:nvPr>
            <p:ph type="sldNum" sz="quarter" idx="12"/>
          </p:nvPr>
        </p:nvSpPr>
        <p:spPr/>
        <p:txBody>
          <a:bodyPr/>
          <a:lstStyle/>
          <a:p>
            <a:fld id="{6ECA362A-9066-4FB8-BF7D-D2F5BD5AB25B}" type="slidenum">
              <a:rPr lang="es-ES" smtClean="0"/>
              <a:pPr/>
              <a:t>57</a:t>
            </a:fld>
            <a:endParaRPr lang="es-ES"/>
          </a:p>
        </p:txBody>
      </p:sp>
    </p:spTree>
    <p:extLst>
      <p:ext uri="{BB962C8B-B14F-4D97-AF65-F5344CB8AC3E}">
        <p14:creationId xmlns:p14="http://schemas.microsoft.com/office/powerpoint/2010/main" xmlns="" val="89800906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3600" b="1" dirty="0" smtClean="0"/>
              <a:t>Duties of Paying Branch</a:t>
            </a:r>
            <a:endParaRPr lang="en-US" sz="3600" b="1" dirty="0"/>
          </a:p>
        </p:txBody>
      </p:sp>
      <p:sp>
        <p:nvSpPr>
          <p:cNvPr id="3" name="Content Placeholder 2"/>
          <p:cNvSpPr>
            <a:spLocks noGrp="1"/>
          </p:cNvSpPr>
          <p:nvPr>
            <p:ph idx="1"/>
          </p:nvPr>
        </p:nvSpPr>
        <p:spPr>
          <a:xfrm>
            <a:off x="457200" y="1219200"/>
            <a:ext cx="8229600" cy="5257800"/>
          </a:xfrm>
        </p:spPr>
        <p:txBody>
          <a:bodyPr/>
          <a:lstStyle/>
          <a:p>
            <a:pPr algn="just">
              <a:buFont typeface="Wingdings" pitchFamily="2" charset="2"/>
              <a:buChar char="v"/>
            </a:pPr>
            <a:r>
              <a:rPr lang="en-US" sz="2400" dirty="0" smtClean="0"/>
              <a:t>It will act as intermediately between pensioner and CPPC</a:t>
            </a:r>
            <a:endParaRPr lang="en-US" sz="2400" dirty="0"/>
          </a:p>
          <a:p>
            <a:pPr algn="just">
              <a:buFont typeface="Wingdings" pitchFamily="2" charset="2"/>
              <a:buChar char="v"/>
            </a:pPr>
            <a:r>
              <a:rPr lang="en-US" sz="2400" dirty="0" smtClean="0"/>
              <a:t>To collect </a:t>
            </a:r>
            <a:r>
              <a:rPr lang="en-US" sz="2400" dirty="0"/>
              <a:t>the requisite certificates from the pensioners </a:t>
            </a:r>
            <a:r>
              <a:rPr lang="en-US" sz="2400" dirty="0" smtClean="0"/>
              <a:t>and forwarding to CPPC</a:t>
            </a:r>
          </a:p>
          <a:p>
            <a:pPr marL="342900" lvl="2" indent="-342900" algn="just">
              <a:buFont typeface="Wingdings" pitchFamily="2" charset="2"/>
              <a:buChar char="v"/>
            </a:pPr>
            <a:r>
              <a:rPr lang="en-US" dirty="0" smtClean="0"/>
              <a:t>To provide </a:t>
            </a:r>
            <a:r>
              <a:rPr lang="en-US" dirty="0"/>
              <a:t>them with all customer related information</a:t>
            </a:r>
            <a:r>
              <a:rPr lang="en-US" dirty="0" smtClean="0"/>
              <a:t>.</a:t>
            </a:r>
          </a:p>
          <a:p>
            <a:pPr marL="342900" lvl="2" indent="-342900" algn="just">
              <a:buFont typeface="Wingdings" pitchFamily="2" charset="2"/>
              <a:buChar char="v"/>
            </a:pPr>
            <a:r>
              <a:rPr lang="en-US" dirty="0"/>
              <a:t>the Home Branch will verify the signature and other details of the pensioner as per these documents with details in the CBS </a:t>
            </a:r>
            <a:r>
              <a:rPr lang="en-US" dirty="0" smtClean="0"/>
              <a:t>system</a:t>
            </a:r>
          </a:p>
          <a:p>
            <a:pPr marL="342900" lvl="2" indent="-342900" algn="just">
              <a:buFont typeface="Wingdings" pitchFamily="2" charset="2"/>
              <a:buChar char="v"/>
            </a:pPr>
            <a:r>
              <a:rPr lang="en-US" dirty="0"/>
              <a:t>The pensioner may submit an application for transfer of pension account at either the old branch or the new branch of the bank chosen</a:t>
            </a:r>
            <a:r>
              <a:rPr lang="en-US" dirty="0" smtClean="0"/>
              <a:t>.</a:t>
            </a:r>
          </a:p>
          <a:p>
            <a:pPr marL="342900" lvl="2" indent="-342900" algn="just">
              <a:buFont typeface="Wingdings" pitchFamily="2" charset="2"/>
              <a:buChar char="v"/>
            </a:pPr>
            <a:r>
              <a:rPr lang="en-US" dirty="0" smtClean="0"/>
              <a:t>To update the entries of pensioner’s half of PPO in case of change in BP/DR</a:t>
            </a:r>
            <a:endParaRPr lang="en-US" dirty="0"/>
          </a:p>
          <a:p>
            <a:pPr algn="just"/>
            <a:endParaRPr lang="en-US" dirty="0"/>
          </a:p>
        </p:txBody>
      </p:sp>
      <p:sp>
        <p:nvSpPr>
          <p:cNvPr id="4" name="Slide Number Placeholder 3"/>
          <p:cNvSpPr>
            <a:spLocks noGrp="1"/>
          </p:cNvSpPr>
          <p:nvPr>
            <p:ph type="sldNum" sz="quarter" idx="12"/>
          </p:nvPr>
        </p:nvSpPr>
        <p:spPr/>
        <p:txBody>
          <a:bodyPr/>
          <a:lstStyle/>
          <a:p>
            <a:fld id="{6ECA362A-9066-4FB8-BF7D-D2F5BD5AB25B}" type="slidenum">
              <a:rPr lang="es-ES" smtClean="0"/>
              <a:pPr/>
              <a:t>58</a:t>
            </a:fld>
            <a:endParaRPr lang="es-ES"/>
          </a:p>
        </p:txBody>
      </p:sp>
    </p:spTree>
    <p:extLst>
      <p:ext uri="{BB962C8B-B14F-4D97-AF65-F5344CB8AC3E}">
        <p14:creationId xmlns:p14="http://schemas.microsoft.com/office/powerpoint/2010/main" xmlns="" val="152358518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4000" b="1" dirty="0"/>
              <a:t>Duties of Paying Branch</a:t>
            </a:r>
            <a:endParaRPr lang="en-US" sz="4000" dirty="0"/>
          </a:p>
        </p:txBody>
      </p:sp>
      <p:sp>
        <p:nvSpPr>
          <p:cNvPr id="3" name="Content Placeholder 2"/>
          <p:cNvSpPr>
            <a:spLocks noGrp="1"/>
          </p:cNvSpPr>
          <p:nvPr>
            <p:ph idx="1"/>
          </p:nvPr>
        </p:nvSpPr>
        <p:spPr>
          <a:xfrm>
            <a:off x="457200" y="990600"/>
            <a:ext cx="8229600" cy="5867400"/>
          </a:xfrm>
        </p:spPr>
        <p:txBody>
          <a:bodyPr/>
          <a:lstStyle/>
          <a:p>
            <a:pPr algn="just">
              <a:buFont typeface="Wingdings" pitchFamily="2" charset="2"/>
              <a:buChar char="v"/>
            </a:pPr>
            <a:r>
              <a:rPr lang="en-US" sz="2800" dirty="0"/>
              <a:t>P</a:t>
            </a:r>
            <a:r>
              <a:rPr lang="en-US" sz="2800" dirty="0" smtClean="0"/>
              <a:t>roviding TDS </a:t>
            </a:r>
            <a:r>
              <a:rPr lang="en-US" sz="2800" dirty="0"/>
              <a:t>details, pension slip, the Due and Drawn Statement in respect of each arrear and the Annual Income Statement. </a:t>
            </a:r>
            <a:endParaRPr lang="en-US" sz="2800" dirty="0" smtClean="0"/>
          </a:p>
          <a:p>
            <a:pPr algn="just">
              <a:buFont typeface="Wingdings" pitchFamily="2" charset="2"/>
              <a:buChar char="v"/>
            </a:pPr>
            <a:r>
              <a:rPr lang="en-US" sz="2800" dirty="0" smtClean="0"/>
              <a:t>Interaction </a:t>
            </a:r>
            <a:r>
              <a:rPr lang="en-US" sz="2800" dirty="0"/>
              <a:t>with the pensioners and redress the grievances within the prescribed time </a:t>
            </a:r>
            <a:r>
              <a:rPr lang="en-US" sz="2800" dirty="0" smtClean="0"/>
              <a:t>limit</a:t>
            </a:r>
          </a:p>
          <a:p>
            <a:pPr algn="just">
              <a:buFont typeface="Wingdings" pitchFamily="2" charset="2"/>
              <a:buChar char="v"/>
            </a:pPr>
            <a:r>
              <a:rPr lang="en-US" sz="2800" dirty="0"/>
              <a:t>They will verify and upload the admissible reliefs claimed by pensioners and down load and provide Form 16 to the pensioners</a:t>
            </a:r>
            <a:r>
              <a:rPr lang="en-US" sz="2800" dirty="0" smtClean="0"/>
              <a:t>.</a:t>
            </a:r>
          </a:p>
          <a:p>
            <a:pPr algn="just">
              <a:buFont typeface="Wingdings" pitchFamily="2" charset="2"/>
              <a:buChar char="v"/>
            </a:pPr>
            <a:r>
              <a:rPr lang="en-US" sz="2800" dirty="0" smtClean="0"/>
              <a:t>Intimation of death </a:t>
            </a:r>
            <a:r>
              <a:rPr lang="en-US" sz="2800" dirty="0"/>
              <a:t>of the </a:t>
            </a:r>
            <a:r>
              <a:rPr lang="en-US" sz="2800" dirty="0" smtClean="0"/>
              <a:t>pensioner, subsequent </a:t>
            </a:r>
            <a:r>
              <a:rPr lang="en-US" sz="2800" dirty="0"/>
              <a:t>application of family pension/Life </a:t>
            </a:r>
            <a:r>
              <a:rPr lang="en-US" sz="2800" dirty="0" smtClean="0"/>
              <a:t>time </a:t>
            </a:r>
            <a:r>
              <a:rPr lang="en-US" sz="2800" dirty="0"/>
              <a:t>arrears), change in address, transfer to another branch or bank, non-operative pension account, etc. </a:t>
            </a:r>
            <a:r>
              <a:rPr lang="en-US" sz="2800" dirty="0" smtClean="0"/>
              <a:t>the </a:t>
            </a:r>
            <a:r>
              <a:rPr lang="en-US" sz="2800" dirty="0"/>
              <a:t>CPPC which in turn to CPAO. </a:t>
            </a:r>
          </a:p>
        </p:txBody>
      </p:sp>
      <p:sp>
        <p:nvSpPr>
          <p:cNvPr id="4" name="Slide Number Placeholder 3"/>
          <p:cNvSpPr>
            <a:spLocks noGrp="1"/>
          </p:cNvSpPr>
          <p:nvPr>
            <p:ph type="sldNum" sz="quarter" idx="12"/>
          </p:nvPr>
        </p:nvSpPr>
        <p:spPr/>
        <p:txBody>
          <a:bodyPr/>
          <a:lstStyle/>
          <a:p>
            <a:fld id="{6ECA362A-9066-4FB8-BF7D-D2F5BD5AB25B}" type="slidenum">
              <a:rPr lang="es-ES" smtClean="0"/>
              <a:pPr/>
              <a:t>59</a:t>
            </a:fld>
            <a:endParaRPr lang="es-ES"/>
          </a:p>
        </p:txBody>
      </p:sp>
    </p:spTree>
    <p:extLst>
      <p:ext uri="{BB962C8B-B14F-4D97-AF65-F5344CB8AC3E}">
        <p14:creationId xmlns:p14="http://schemas.microsoft.com/office/powerpoint/2010/main" xmlns="" val="1535494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539750" y="0"/>
            <a:ext cx="8229600" cy="1125538"/>
          </a:xfrm>
        </p:spPr>
        <p:txBody>
          <a:bodyPr/>
          <a:lstStyle/>
          <a:p>
            <a:r>
              <a:rPr lang="en-US" dirty="0" smtClean="0">
                <a:solidFill>
                  <a:schemeClr val="tx1"/>
                </a:solidFill>
              </a:rPr>
              <a:t>About CPAO</a:t>
            </a:r>
            <a:endParaRPr lang="en-US" dirty="0">
              <a:solidFill>
                <a:schemeClr val="tx1"/>
              </a:solidFill>
            </a:endParaRPr>
          </a:p>
        </p:txBody>
      </p:sp>
      <p:sp>
        <p:nvSpPr>
          <p:cNvPr id="199683" name="Rectangle 3"/>
          <p:cNvSpPr>
            <a:spLocks noGrp="1" noChangeArrowheads="1"/>
          </p:cNvSpPr>
          <p:nvPr>
            <p:ph type="body" idx="1"/>
          </p:nvPr>
        </p:nvSpPr>
        <p:spPr>
          <a:xfrm>
            <a:off x="457200" y="1268413"/>
            <a:ext cx="8229600" cy="4968875"/>
          </a:xfrm>
        </p:spPr>
        <p:txBody>
          <a:bodyPr/>
          <a:lstStyle/>
          <a:p>
            <a:pPr algn="just">
              <a:buFont typeface="Wingdings" pitchFamily="2" charset="2"/>
              <a:buChar char="v"/>
            </a:pPr>
            <a:r>
              <a:rPr lang="en-US" sz="2800" dirty="0" smtClean="0">
                <a:solidFill>
                  <a:srgbClr val="1C1C1C"/>
                </a:solidFill>
              </a:rPr>
              <a:t>Set up as an administrative unit of Ministry of Finance, Department of Expenditure and placed under the O/o controller General of Accounts. </a:t>
            </a:r>
            <a:r>
              <a:rPr lang="en-IN" sz="2800" dirty="0" smtClean="0"/>
              <a:t>Started functioning with effect from 01.01.1990.</a:t>
            </a:r>
            <a:endParaRPr lang="en-US" sz="2800" dirty="0">
              <a:solidFill>
                <a:srgbClr val="1C1C1C"/>
              </a:solidFill>
            </a:endParaRPr>
          </a:p>
          <a:p>
            <a:pPr algn="just">
              <a:buFont typeface="Wingdings" pitchFamily="2" charset="2"/>
              <a:buChar char="v"/>
            </a:pPr>
            <a:r>
              <a:rPr lang="en-US" sz="2800" dirty="0">
                <a:solidFill>
                  <a:srgbClr val="1C1C1C"/>
                </a:solidFill>
              </a:rPr>
              <a:t>Mandate: Simplification of pension payment procedure for Central Civil Pensioners and freedom </a:t>
            </a:r>
            <a:r>
              <a:rPr lang="en-US" sz="2800" dirty="0" smtClean="0">
                <a:solidFill>
                  <a:srgbClr val="1C1C1C"/>
                </a:solidFill>
              </a:rPr>
              <a:t>fighters. </a:t>
            </a:r>
            <a:endParaRPr lang="en-US" sz="2800" dirty="0">
              <a:solidFill>
                <a:srgbClr val="1C1C1C"/>
              </a:solidFill>
            </a:endParaRPr>
          </a:p>
          <a:p>
            <a:pPr algn="just">
              <a:buFont typeface="Wingdings" pitchFamily="2" charset="2"/>
              <a:buChar char="v"/>
            </a:pPr>
            <a:r>
              <a:rPr lang="en-US" sz="2800" dirty="0" smtClean="0">
                <a:solidFill>
                  <a:srgbClr val="1C1C1C"/>
                </a:solidFill>
              </a:rPr>
              <a:t>CPAO </a:t>
            </a:r>
            <a:r>
              <a:rPr lang="en-US" sz="2800" dirty="0">
                <a:solidFill>
                  <a:srgbClr val="1C1C1C"/>
                </a:solidFill>
              </a:rPr>
              <a:t>is a bridge between pension sanctioning authorities , Pay and Account Offices &amp; pension disbursing authorities (Banks).</a:t>
            </a:r>
          </a:p>
        </p:txBody>
      </p:sp>
      <p:sp>
        <p:nvSpPr>
          <p:cNvPr id="2" name="Date Placeholder 1"/>
          <p:cNvSpPr>
            <a:spLocks noGrp="1"/>
          </p:cNvSpPr>
          <p:nvPr>
            <p:ph type="dt" sz="half" idx="10"/>
          </p:nvPr>
        </p:nvSpPr>
        <p:spPr/>
        <p:txBody>
          <a:bodyPr/>
          <a:lstStyle/>
          <a:p>
            <a:r>
              <a:rPr lang="en-US" smtClean="0"/>
              <a:t>11/Jan/2016</a:t>
            </a:r>
            <a:endParaRPr lang="es-ES"/>
          </a:p>
        </p:txBody>
      </p:sp>
      <p:sp>
        <p:nvSpPr>
          <p:cNvPr id="3" name="Slide Number Placeholder 2"/>
          <p:cNvSpPr>
            <a:spLocks noGrp="1"/>
          </p:cNvSpPr>
          <p:nvPr>
            <p:ph type="sldNum" sz="quarter" idx="12"/>
          </p:nvPr>
        </p:nvSpPr>
        <p:spPr/>
        <p:txBody>
          <a:bodyPr/>
          <a:lstStyle/>
          <a:p>
            <a:fld id="{000DED92-D604-4A2D-90E1-5968715BED6A}" type="slidenum">
              <a:rPr lang="es-ES" smtClean="0"/>
              <a:pPr/>
              <a:t>6</a:t>
            </a:fld>
            <a:endParaRPr lang="es-E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lstStyle/>
          <a:p>
            <a:r>
              <a:rPr lang="en-US" sz="3600" b="1" dirty="0" smtClean="0">
                <a:solidFill>
                  <a:schemeClr val="accent6">
                    <a:lumMod val="50000"/>
                  </a:schemeClr>
                </a:solidFill>
              </a:rPr>
              <a:t/>
            </a:r>
            <a:br>
              <a:rPr lang="en-US" sz="3600" b="1" dirty="0" smtClean="0">
                <a:solidFill>
                  <a:schemeClr val="accent6">
                    <a:lumMod val="50000"/>
                  </a:schemeClr>
                </a:solidFill>
              </a:rPr>
            </a:br>
            <a:r>
              <a:rPr lang="en-US" sz="3600" b="1" dirty="0" smtClean="0">
                <a:solidFill>
                  <a:schemeClr val="accent6">
                    <a:lumMod val="50000"/>
                  </a:schemeClr>
                </a:solidFill>
              </a:rPr>
              <a:t>CPAO Website-www.cpao.nic.in</a:t>
            </a:r>
            <a:r>
              <a:rPr lang="en-US" b="1" u="sng" dirty="0">
                <a:solidFill>
                  <a:schemeClr val="accent6">
                    <a:lumMod val="50000"/>
                  </a:schemeClr>
                </a:solidFill>
              </a:rPr>
              <a:t/>
            </a:r>
            <a:br>
              <a:rPr lang="en-US" b="1" u="sng" dirty="0">
                <a:solidFill>
                  <a:schemeClr val="accent6">
                    <a:lumMod val="50000"/>
                  </a:schemeClr>
                </a:solidFill>
              </a:rPr>
            </a:br>
            <a:endParaRPr lang="en-US" dirty="0"/>
          </a:p>
        </p:txBody>
      </p:sp>
      <p:sp>
        <p:nvSpPr>
          <p:cNvPr id="18435" name="Rectangle 3"/>
          <p:cNvSpPr>
            <a:spLocks noGrp="1" noChangeArrowheads="1"/>
          </p:cNvSpPr>
          <p:nvPr>
            <p:ph idx="1"/>
          </p:nvPr>
        </p:nvSpPr>
        <p:spPr>
          <a:xfrm>
            <a:off x="457200" y="908720"/>
            <a:ext cx="8229600" cy="5832648"/>
          </a:xfrm>
        </p:spPr>
        <p:txBody>
          <a:bodyPr/>
          <a:lstStyle/>
          <a:p>
            <a:pPr marL="0" indent="0" algn="l" eaLnBrk="1" hangingPunct="1">
              <a:buClr>
                <a:schemeClr val="tx1"/>
              </a:buClr>
              <a:buSzTx/>
              <a:buNone/>
              <a:defRPr/>
            </a:pPr>
            <a:r>
              <a:rPr lang="en-US" sz="1800" dirty="0" smtClean="0">
                <a:effectLst/>
              </a:rPr>
              <a:t>Main </a:t>
            </a:r>
            <a:r>
              <a:rPr lang="en-US" sz="1800" dirty="0">
                <a:effectLst/>
              </a:rPr>
              <a:t>features are</a:t>
            </a:r>
            <a:r>
              <a:rPr lang="en-US" sz="1800" dirty="0" smtClean="0">
                <a:effectLst/>
              </a:rPr>
              <a:t>:</a:t>
            </a:r>
            <a:endParaRPr lang="en-US" sz="1800" dirty="0" smtClean="0"/>
          </a:p>
          <a:p>
            <a:pPr marL="609600" lvl="4" indent="-609600" algn="just" eaLnBrk="1" hangingPunct="1">
              <a:buClr>
                <a:schemeClr val="tx1"/>
              </a:buClr>
              <a:buSzTx/>
              <a:buFont typeface="Wingdings" pitchFamily="2" charset="2"/>
              <a:buChar char="v"/>
              <a:defRPr/>
            </a:pPr>
            <a:r>
              <a:rPr lang="en-US" dirty="0" smtClean="0">
                <a:effectLst/>
              </a:rPr>
              <a:t>The data </a:t>
            </a:r>
            <a:r>
              <a:rPr lang="en-US" dirty="0">
                <a:effectLst/>
              </a:rPr>
              <a:t>is updated on a daily basis including latest status of PPOs of pensioners. </a:t>
            </a:r>
            <a:endParaRPr lang="en-US" dirty="0" smtClean="0">
              <a:effectLst/>
            </a:endParaRPr>
          </a:p>
          <a:p>
            <a:pPr marL="609600" lvl="4" indent="-609600" algn="just" eaLnBrk="1" hangingPunct="1">
              <a:buClr>
                <a:schemeClr val="tx1"/>
              </a:buClr>
              <a:buSzTx/>
              <a:buFont typeface="Wingdings" pitchFamily="2" charset="2"/>
              <a:buChar char="v"/>
              <a:defRPr/>
            </a:pPr>
            <a:r>
              <a:rPr lang="en-US" dirty="0" smtClean="0">
                <a:effectLst/>
              </a:rPr>
              <a:t>The </a:t>
            </a:r>
            <a:r>
              <a:rPr lang="en-US" dirty="0">
                <a:effectLst/>
              </a:rPr>
              <a:t>Website generates Web reports for PAOs/ Pr. AOs /CGA for monitoring 6</a:t>
            </a:r>
            <a:r>
              <a:rPr lang="en-US" baseline="30000" dirty="0">
                <a:effectLst/>
              </a:rPr>
              <a:t>th</a:t>
            </a:r>
            <a:r>
              <a:rPr lang="en-US" dirty="0">
                <a:effectLst/>
              </a:rPr>
              <a:t> Pay Commission revision cases pertaining to their </a:t>
            </a:r>
            <a:r>
              <a:rPr lang="en-US" dirty="0" smtClean="0">
                <a:effectLst/>
              </a:rPr>
              <a:t>ministries.</a:t>
            </a:r>
          </a:p>
          <a:p>
            <a:pPr marL="609600" lvl="4" indent="-609600" algn="just" eaLnBrk="1" hangingPunct="1">
              <a:buClr>
                <a:schemeClr val="tx1"/>
              </a:buClr>
              <a:buSzTx/>
              <a:buFont typeface="Wingdings" pitchFamily="2" charset="2"/>
              <a:buChar char="v"/>
              <a:defRPr/>
            </a:pPr>
            <a:r>
              <a:rPr lang="en-US" dirty="0" smtClean="0">
                <a:effectLst/>
              </a:rPr>
              <a:t>The </a:t>
            </a:r>
            <a:r>
              <a:rPr lang="en-US" dirty="0">
                <a:effectLst/>
              </a:rPr>
              <a:t>Website generates Web reports for banks for pension cases dispatched to particular bank within a given </a:t>
            </a:r>
            <a:r>
              <a:rPr lang="en-US" dirty="0" smtClean="0">
                <a:effectLst/>
              </a:rPr>
              <a:t>time.</a:t>
            </a:r>
          </a:p>
          <a:p>
            <a:pPr marL="609600" lvl="4" indent="-609600" algn="just" eaLnBrk="1" hangingPunct="1">
              <a:buClr>
                <a:schemeClr val="tx1"/>
              </a:buClr>
              <a:buSzTx/>
              <a:buFont typeface="Wingdings" pitchFamily="2" charset="2"/>
              <a:buChar char="v"/>
              <a:defRPr/>
            </a:pPr>
            <a:r>
              <a:rPr lang="en-US" dirty="0" smtClean="0">
                <a:effectLst/>
              </a:rPr>
              <a:t>Generates </a:t>
            </a:r>
            <a:r>
              <a:rPr lang="en-US" dirty="0">
                <a:effectLst/>
              </a:rPr>
              <a:t>enquiry of any case processed by CPAO by giving PPO No.  </a:t>
            </a:r>
            <a:endParaRPr lang="en-US" dirty="0" smtClean="0">
              <a:effectLst/>
            </a:endParaRPr>
          </a:p>
          <a:p>
            <a:pPr marL="609600" lvl="4" indent="-609600" algn="just" eaLnBrk="1" hangingPunct="1">
              <a:buClr>
                <a:schemeClr val="tx1"/>
              </a:buClr>
              <a:buSzTx/>
              <a:buFont typeface="Wingdings" pitchFamily="2" charset="2"/>
              <a:buChar char="v"/>
              <a:defRPr/>
            </a:pPr>
            <a:r>
              <a:rPr lang="en-US" dirty="0" smtClean="0">
                <a:effectLst/>
              </a:rPr>
              <a:t>Gives </a:t>
            </a:r>
            <a:r>
              <a:rPr lang="en-US" dirty="0">
                <a:effectLst/>
              </a:rPr>
              <a:t>all pension related orders issued by DPPW and CPAO </a:t>
            </a:r>
            <a:endParaRPr lang="en-US" dirty="0" smtClean="0">
              <a:effectLst/>
            </a:endParaRPr>
          </a:p>
          <a:p>
            <a:pPr marL="609600" lvl="4" indent="-609600" algn="just" eaLnBrk="1" hangingPunct="1">
              <a:buClr>
                <a:schemeClr val="tx1"/>
              </a:buClr>
              <a:buSzTx/>
              <a:buFont typeface="Wingdings" pitchFamily="2" charset="2"/>
              <a:buChar char="v"/>
              <a:defRPr/>
            </a:pPr>
            <a:r>
              <a:rPr lang="en-US" dirty="0" smtClean="0">
                <a:effectLst/>
              </a:rPr>
              <a:t>Having </a:t>
            </a:r>
            <a:r>
              <a:rPr lang="en-US" dirty="0">
                <a:effectLst/>
              </a:rPr>
              <a:t>Web based Pensioners Grievances module to lodge complaints/ </a:t>
            </a:r>
            <a:r>
              <a:rPr lang="en-US" dirty="0" smtClean="0">
                <a:effectLst/>
              </a:rPr>
              <a:t>grievances.</a:t>
            </a:r>
          </a:p>
          <a:p>
            <a:pPr marL="609600" lvl="4" indent="-609600" algn="just" eaLnBrk="1" hangingPunct="1">
              <a:buClr>
                <a:schemeClr val="tx1"/>
              </a:buClr>
              <a:buSzTx/>
              <a:buFont typeface="Wingdings" pitchFamily="2" charset="2"/>
              <a:buChar char="v"/>
              <a:defRPr/>
            </a:pPr>
            <a:r>
              <a:rPr lang="en-US" dirty="0" smtClean="0">
                <a:effectLst/>
              </a:rPr>
              <a:t>Upload </a:t>
            </a:r>
            <a:r>
              <a:rPr lang="en-US" dirty="0">
                <a:effectLst/>
              </a:rPr>
              <a:t>facility of e-Revision and e-PPO by </a:t>
            </a:r>
            <a:r>
              <a:rPr lang="en-US" dirty="0" smtClean="0">
                <a:effectLst/>
              </a:rPr>
              <a:t>PAOs.</a:t>
            </a:r>
          </a:p>
          <a:p>
            <a:pPr marL="609600" lvl="4" indent="-609600" algn="just" eaLnBrk="1" hangingPunct="1">
              <a:buClr>
                <a:schemeClr val="tx1"/>
              </a:buClr>
              <a:buSzTx/>
              <a:buFont typeface="Wingdings" pitchFamily="2" charset="2"/>
              <a:buChar char="v"/>
              <a:defRPr/>
            </a:pPr>
            <a:r>
              <a:rPr lang="en-US" dirty="0" smtClean="0">
                <a:effectLst/>
              </a:rPr>
              <a:t>Upload </a:t>
            </a:r>
            <a:r>
              <a:rPr lang="en-US" dirty="0">
                <a:effectLst/>
              </a:rPr>
              <a:t>facility of e-Scrolls by Banks.</a:t>
            </a:r>
            <a:endParaRPr lang="en-US" sz="1600" dirty="0">
              <a:effectLst/>
            </a:endParaRPr>
          </a:p>
          <a:p>
            <a:pPr algn="l" eaLnBrk="1" hangingPunct="1">
              <a:buClr>
                <a:schemeClr val="tx1"/>
              </a:buClr>
              <a:buSzTx/>
              <a:buFont typeface="Wingdings" pitchFamily="2" charset="2"/>
              <a:buChar char="v"/>
              <a:defRPr/>
            </a:pPr>
            <a:endParaRPr lang="en-US" sz="2000" dirty="0" smtClean="0"/>
          </a:p>
          <a:p>
            <a:pPr marL="609600" indent="-609600" algn="l" eaLnBrk="1" hangingPunct="1">
              <a:buClr>
                <a:schemeClr val="tx1"/>
              </a:buClr>
              <a:buSzTx/>
              <a:defRPr/>
            </a:pPr>
            <a:endParaRPr lang="en-US" sz="1600" dirty="0" smtClean="0"/>
          </a:p>
          <a:p>
            <a:pPr marL="609600" indent="-609600" algn="l" eaLnBrk="1" hangingPunct="1">
              <a:buClr>
                <a:schemeClr val="tx1"/>
              </a:buClr>
              <a:buSzTx/>
              <a:buFont typeface="Wingdings" pitchFamily="2" charset="2"/>
              <a:buChar char="Ø"/>
              <a:defRPr/>
            </a:pPr>
            <a:endParaRPr lang="en-US" sz="2000" b="1" u="sng" dirty="0" smtClean="0"/>
          </a:p>
          <a:p>
            <a:pPr marL="609600" indent="-609600" algn="l" eaLnBrk="1" hangingPunct="1">
              <a:buClr>
                <a:schemeClr val="tx1"/>
              </a:buClr>
              <a:buSzTx/>
              <a:defRPr/>
            </a:pPr>
            <a:endParaRPr lang="en-US" sz="2000" b="1" u="sng" dirty="0" smtClean="0"/>
          </a:p>
          <a:p>
            <a:pPr marL="609600" indent="-609600" algn="l" eaLnBrk="1" hangingPunct="1">
              <a:buClr>
                <a:schemeClr val="tx1"/>
              </a:buClr>
              <a:buSzTx/>
              <a:defRPr/>
            </a:pPr>
            <a:endParaRPr lang="en-US" sz="2000" dirty="0" smtClean="0"/>
          </a:p>
          <a:p>
            <a:pPr marL="609600" indent="-609600" algn="l" eaLnBrk="1" hangingPunct="1">
              <a:buClr>
                <a:schemeClr val="tx1"/>
              </a:buClr>
              <a:buSzTx/>
              <a:buFont typeface="Wingdings" pitchFamily="2" charset="2"/>
              <a:buChar char="q"/>
              <a:defRPr/>
            </a:pPr>
            <a:endParaRPr lang="hi-IN" sz="1400" dirty="0" smtClean="0"/>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sz="3200" b="1" dirty="0" smtClean="0"/>
              <a:t>Single Window service on CPAO website</a:t>
            </a:r>
            <a:endParaRPr lang="en-US" sz="3200" b="1" dirty="0"/>
          </a:p>
        </p:txBody>
      </p:sp>
      <p:sp>
        <p:nvSpPr>
          <p:cNvPr id="3" name="Content Placeholder 2"/>
          <p:cNvSpPr>
            <a:spLocks noGrp="1"/>
          </p:cNvSpPr>
          <p:nvPr>
            <p:ph idx="1"/>
          </p:nvPr>
        </p:nvSpPr>
        <p:spPr>
          <a:xfrm>
            <a:off x="457200" y="838200"/>
            <a:ext cx="8229600" cy="5287963"/>
          </a:xfrm>
        </p:spPr>
        <p:txBody>
          <a:bodyPr/>
          <a:lstStyle/>
          <a:p>
            <a:pPr algn="just"/>
            <a:r>
              <a:rPr lang="en-US" sz="2400" dirty="0" smtClean="0"/>
              <a:t>CPAO has developed/redesigned the pensioner’s section of website to include more information and it has been made mobile responsive.</a:t>
            </a:r>
          </a:p>
          <a:p>
            <a:pPr algn="just"/>
            <a:endParaRPr lang="en-US" sz="2800" dirty="0" smtClean="0"/>
          </a:p>
        </p:txBody>
      </p:sp>
      <p:sp>
        <p:nvSpPr>
          <p:cNvPr id="5" name="Slide Number Placeholder 4"/>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61</a:t>
            </a:fld>
            <a:endParaRPr lang="en-US"/>
          </a:p>
        </p:txBody>
      </p:sp>
      <p:pic>
        <p:nvPicPr>
          <p:cNvPr id="4" name="Picture 2"/>
          <p:cNvPicPr>
            <a:picLocks noChangeAspect="1" noChangeArrowheads="1"/>
          </p:cNvPicPr>
          <p:nvPr/>
        </p:nvPicPr>
        <p:blipFill>
          <a:blip r:embed="rId2"/>
          <a:srcRect/>
          <a:stretch>
            <a:fillRect/>
          </a:stretch>
        </p:blipFill>
        <p:spPr bwMode="auto">
          <a:xfrm>
            <a:off x="0" y="1981200"/>
            <a:ext cx="9144000" cy="487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Pensioner Section</a:t>
            </a:r>
            <a:endParaRPr lang="en-US" sz="4000" b="1" dirty="0"/>
          </a:p>
        </p:txBody>
      </p:sp>
      <p:sp>
        <p:nvSpPr>
          <p:cNvPr id="3" name="Content Placeholder 2"/>
          <p:cNvSpPr>
            <a:spLocks noGrp="1"/>
          </p:cNvSpPr>
          <p:nvPr>
            <p:ph idx="1"/>
          </p:nvPr>
        </p:nvSpPr>
        <p:spPr/>
        <p:txBody>
          <a:bodyPr/>
          <a:lstStyle/>
          <a:p>
            <a:pPr>
              <a:buFont typeface="Wingdings" pitchFamily="2" charset="2"/>
              <a:buChar char="v"/>
            </a:pPr>
            <a:r>
              <a:rPr lang="en" sz="2800" dirty="0" smtClean="0"/>
              <a:t>Pensioner Profile</a:t>
            </a:r>
          </a:p>
          <a:p>
            <a:pPr>
              <a:buFont typeface="Wingdings" pitchFamily="2" charset="2"/>
              <a:buChar char="v"/>
            </a:pPr>
            <a:r>
              <a:rPr lang="en" sz="2800" dirty="0" smtClean="0"/>
              <a:t>Pensioner Data In Paras</a:t>
            </a:r>
          </a:p>
          <a:p>
            <a:pPr>
              <a:buFont typeface="Wingdings" pitchFamily="2" charset="2"/>
              <a:buChar char="v"/>
            </a:pPr>
            <a:r>
              <a:rPr lang="en" sz="2800" dirty="0" smtClean="0"/>
              <a:t>Pension Processing Status</a:t>
            </a:r>
          </a:p>
          <a:p>
            <a:pPr>
              <a:buFont typeface="Wingdings" pitchFamily="2" charset="2"/>
              <a:buChar char="v"/>
            </a:pPr>
            <a:r>
              <a:rPr lang="en" sz="2800" dirty="0" smtClean="0"/>
              <a:t>Payment Information Received From Banks.</a:t>
            </a:r>
          </a:p>
          <a:p>
            <a:pPr>
              <a:buFont typeface="Wingdings" pitchFamily="2" charset="2"/>
              <a:buChar char="v"/>
            </a:pPr>
            <a:r>
              <a:rPr lang="en" sz="2800" dirty="0" smtClean="0"/>
              <a:t>Download/View Special Seal Authority Sent Electronically To Banks</a:t>
            </a:r>
            <a:r>
              <a:rPr lang="en" dirty="0" smtClean="0"/>
              <a:t>.</a:t>
            </a:r>
          </a:p>
          <a:p>
            <a:pPr>
              <a:buFont typeface="Wingdings" pitchFamily="2" charset="2"/>
              <a:buChar char="v"/>
            </a:pPr>
            <a:r>
              <a:rPr lang="en" sz="2800" dirty="0" smtClean="0"/>
              <a:t>Grievance Registration And Status</a:t>
            </a:r>
            <a:r>
              <a:rPr lang="en" dirty="0" smtClean="0"/>
              <a:t>.</a:t>
            </a:r>
          </a:p>
          <a:p>
            <a:endParaRPr lang="en" dirty="0" smtClean="0"/>
          </a:p>
          <a:p>
            <a:endParaRPr lang="en" dirty="0" smtClean="0"/>
          </a:p>
          <a:p>
            <a:endParaRPr lang="en" dirty="0" smtClean="0"/>
          </a:p>
          <a:p>
            <a:endParaRPr lang="en" dirty="0" smtClean="0"/>
          </a:p>
          <a:p>
            <a:endParaRPr lang="en" dirty="0" smtClean="0"/>
          </a:p>
          <a:p>
            <a:endParaRPr lang="en" dirty="0" smtClean="0"/>
          </a:p>
          <a:p>
            <a:endParaRPr lang="en-US" dirty="0"/>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62</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Pensioner Section</a:t>
            </a:r>
            <a:endParaRPr lang="en-US" dirty="0"/>
          </a:p>
        </p:txBody>
      </p:sp>
      <p:sp>
        <p:nvSpPr>
          <p:cNvPr id="3" name="Content Placeholder 2"/>
          <p:cNvSpPr>
            <a:spLocks noGrp="1"/>
          </p:cNvSpPr>
          <p:nvPr>
            <p:ph idx="1"/>
          </p:nvPr>
        </p:nvSpPr>
        <p:spPr/>
        <p:txBody>
          <a:bodyPr/>
          <a:lstStyle/>
          <a:p>
            <a:pPr algn="just">
              <a:buFont typeface="Wingdings" pitchFamily="2" charset="2"/>
              <a:buChar char="v"/>
            </a:pPr>
            <a:r>
              <a:rPr lang="en-US" dirty="0" smtClean="0"/>
              <a:t>Under</a:t>
            </a:r>
            <a:r>
              <a:rPr lang="en-US" b="1" dirty="0" smtClean="0"/>
              <a:t> Pensioner Profile </a:t>
            </a:r>
            <a:r>
              <a:rPr lang="en-US" dirty="0" smtClean="0"/>
              <a:t>section, pensioners can view their personal details and change/update the same.</a:t>
            </a:r>
          </a:p>
          <a:p>
            <a:pPr algn="just">
              <a:buFont typeface="Wingdings" pitchFamily="2" charset="2"/>
              <a:buChar char="v"/>
            </a:pPr>
            <a:r>
              <a:rPr lang="en-US" dirty="0" smtClean="0"/>
              <a:t>Under the section </a:t>
            </a:r>
            <a:r>
              <a:rPr lang="en-US" b="1" i="1" dirty="0" smtClean="0"/>
              <a:t>My Data in CPAO</a:t>
            </a:r>
            <a:r>
              <a:rPr lang="en-US" dirty="0" smtClean="0"/>
              <a:t>, pensioners can view list of all SSAs (Special Seal Authority )sent to banks from CPAO.</a:t>
            </a:r>
          </a:p>
          <a:p>
            <a:endParaRPr lang="en-US" dirty="0"/>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b="1" dirty="0" smtClean="0"/>
              <a:t>Single Window service on CPAO website..Contd.</a:t>
            </a:r>
            <a:endParaRPr lang="en-US" sz="2800" dirty="0"/>
          </a:p>
        </p:txBody>
      </p:sp>
      <p:sp>
        <p:nvSpPr>
          <p:cNvPr id="3" name="Content Placeholder 2"/>
          <p:cNvSpPr>
            <a:spLocks noGrp="1"/>
          </p:cNvSpPr>
          <p:nvPr>
            <p:ph idx="1"/>
          </p:nvPr>
        </p:nvSpPr>
        <p:spPr/>
        <p:txBody>
          <a:bodyPr/>
          <a:lstStyle/>
          <a:p>
            <a:pPr algn="just">
              <a:buFont typeface="Wingdings" pitchFamily="2" charset="2"/>
              <a:buChar char="v"/>
            </a:pPr>
            <a:r>
              <a:rPr lang="en-US" sz="2800" dirty="0" smtClean="0"/>
              <a:t>Under </a:t>
            </a:r>
            <a:r>
              <a:rPr lang="en-US" sz="2800" b="1" dirty="0" smtClean="0"/>
              <a:t>Pension Tracking </a:t>
            </a:r>
            <a:r>
              <a:rPr lang="en-US" sz="2800" dirty="0" smtClean="0"/>
              <a:t>section, pensioners can track processing status of their pension cases both in fresh as well as revision cases. </a:t>
            </a:r>
          </a:p>
          <a:p>
            <a:pPr algn="just">
              <a:buFont typeface="Wingdings" pitchFamily="2" charset="2"/>
              <a:buChar char="v"/>
            </a:pPr>
            <a:r>
              <a:rPr lang="en-US" sz="2800" dirty="0" smtClean="0"/>
              <a:t>pensioners can view the details of monthly payments of pension, which are credited to their accounts by the bank.</a:t>
            </a:r>
          </a:p>
          <a:p>
            <a:pPr algn="just">
              <a:buFont typeface="Wingdings" pitchFamily="2" charset="2"/>
              <a:buChar char="v"/>
            </a:pPr>
            <a:r>
              <a:rPr lang="en-US" sz="2800" dirty="0" smtClean="0"/>
              <a:t>List of all Special Seal authorities (SSA) issued from CPAO is also provided to the pensioners. Pensioners may download the SSAs from CPAO</a:t>
            </a:r>
            <a:endParaRPr lang="en-US" sz="2800" dirty="0"/>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64</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b="1" dirty="0" smtClean="0"/>
              <a:t>Single Window service on CPAO website..</a:t>
            </a:r>
            <a:r>
              <a:rPr lang="en-US" sz="3600" b="1" dirty="0" err="1" smtClean="0"/>
              <a:t>Contd</a:t>
            </a:r>
            <a:endParaRPr lang="en-US" sz="3600" dirty="0"/>
          </a:p>
        </p:txBody>
      </p:sp>
      <p:sp>
        <p:nvSpPr>
          <p:cNvPr id="3" name="Content Placeholder 2"/>
          <p:cNvSpPr>
            <a:spLocks noGrp="1"/>
          </p:cNvSpPr>
          <p:nvPr>
            <p:ph idx="1"/>
          </p:nvPr>
        </p:nvSpPr>
        <p:spPr/>
        <p:txBody>
          <a:bodyPr/>
          <a:lstStyle/>
          <a:p>
            <a:pPr marL="0" indent="0">
              <a:buNone/>
            </a:pPr>
            <a:endParaRPr lang="en-US" sz="2800" dirty="0" smtClean="0"/>
          </a:p>
          <a:p>
            <a:pPr>
              <a:buFont typeface="Wingdings" pitchFamily="2" charset="2"/>
              <a:buChar char="v"/>
            </a:pPr>
            <a:r>
              <a:rPr lang="en-US" sz="2800" dirty="0" smtClean="0"/>
              <a:t>pensioners can now lodge their grievances from their mobile devices and view/track the status of their grievances through this section</a:t>
            </a:r>
            <a:r>
              <a:rPr lang="en-US" dirty="0" smtClean="0"/>
              <a:t>.</a:t>
            </a:r>
          </a:p>
          <a:p>
            <a:endParaRPr lang="en-US" dirty="0"/>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65</a:t>
            </a:fld>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SMS Facility for Pensioners</a:t>
            </a:r>
            <a:endParaRPr lang="en-US" sz="3600" b="1" dirty="0"/>
          </a:p>
        </p:txBody>
      </p:sp>
      <p:sp>
        <p:nvSpPr>
          <p:cNvPr id="3" name="Content Placeholder 2"/>
          <p:cNvSpPr>
            <a:spLocks noGrp="1"/>
          </p:cNvSpPr>
          <p:nvPr>
            <p:ph idx="1"/>
          </p:nvPr>
        </p:nvSpPr>
        <p:spPr>
          <a:xfrm>
            <a:off x="457200" y="1600200"/>
            <a:ext cx="8229600" cy="5141168"/>
          </a:xfrm>
        </p:spPr>
        <p:txBody>
          <a:bodyPr/>
          <a:lstStyle/>
          <a:p>
            <a:pPr algn="just">
              <a:buFont typeface="Wingdings" pitchFamily="2" charset="2"/>
              <a:buChar char="v"/>
            </a:pPr>
            <a:r>
              <a:rPr lang="en-US" sz="2400" dirty="0"/>
              <a:t>With effect from 15-01-2016 CPAO has started SMS service for pensioners on initiation or completion of process related to pensions. SMS is sent to pensioner.</a:t>
            </a:r>
          </a:p>
          <a:p>
            <a:pPr>
              <a:buFont typeface="Wingdings" pitchFamily="2" charset="2"/>
              <a:buChar char="v"/>
            </a:pPr>
            <a:r>
              <a:rPr lang="en-US" sz="2400" dirty="0" smtClean="0"/>
              <a:t>Upon receipt of </a:t>
            </a:r>
            <a:r>
              <a:rPr lang="en-US" sz="2400" dirty="0"/>
              <a:t>F</a:t>
            </a:r>
            <a:r>
              <a:rPr lang="en-US" sz="2400" dirty="0" smtClean="0"/>
              <a:t>resh/Revision pension case in CPAO</a:t>
            </a:r>
          </a:p>
          <a:p>
            <a:pPr algn="just">
              <a:buFont typeface="Wingdings" pitchFamily="2" charset="2"/>
              <a:buChar char="v"/>
            </a:pPr>
            <a:r>
              <a:rPr lang="en-US" sz="2400" dirty="0"/>
              <a:t>Upon dispatch of Fresh/Revision</a:t>
            </a:r>
            <a:r>
              <a:rPr lang="en-US" sz="2400" dirty="0" smtClean="0"/>
              <a:t> </a:t>
            </a:r>
            <a:r>
              <a:rPr lang="en-US" sz="2400" dirty="0"/>
              <a:t>pension case, mentioning the date of dispatch and speed post no. for further tracking by the pensioner </a:t>
            </a:r>
            <a:endParaRPr lang="en-US" sz="2400" dirty="0" smtClean="0"/>
          </a:p>
          <a:p>
            <a:pPr algn="just">
              <a:buFont typeface="Wingdings" pitchFamily="2" charset="2"/>
              <a:buChar char="v"/>
            </a:pPr>
            <a:r>
              <a:rPr lang="en-US" sz="2400" dirty="0"/>
              <a:t>Upon registration of grievance on the website of CPAO </a:t>
            </a:r>
            <a:r>
              <a:rPr lang="en-US" sz="2400" u="sng" dirty="0">
                <a:hlinkClick r:id="rId2"/>
              </a:rPr>
              <a:t>http://cpao.nic.in</a:t>
            </a:r>
            <a:r>
              <a:rPr lang="en-US" sz="2400" dirty="0"/>
              <a:t> by the pensioner </a:t>
            </a:r>
            <a:r>
              <a:rPr lang="en-US" sz="2400" dirty="0" smtClean="0"/>
              <a:t>itself</a:t>
            </a:r>
          </a:p>
          <a:p>
            <a:pPr algn="just">
              <a:buFont typeface="Wingdings" pitchFamily="2" charset="2"/>
              <a:buChar char="v"/>
            </a:pPr>
            <a:r>
              <a:rPr lang="en-US" sz="2400" dirty="0"/>
              <a:t>Upon registration of grievance within CPAO by the grievance cell of </a:t>
            </a:r>
            <a:r>
              <a:rPr lang="en-US" sz="2400" dirty="0" smtClean="0"/>
              <a:t>CPAO</a:t>
            </a:r>
          </a:p>
          <a:p>
            <a:pPr lvl="0" algn="just">
              <a:buFont typeface="Wingdings" pitchFamily="2" charset="2"/>
              <a:buChar char="v"/>
            </a:pPr>
            <a:r>
              <a:rPr lang="en-US" sz="2400" dirty="0"/>
              <a:t>Upon disposal of already registered grievance.</a:t>
            </a:r>
          </a:p>
          <a:p>
            <a:pPr algn="just">
              <a:buFont typeface="Wingdings" pitchFamily="2" charset="2"/>
              <a:buChar char="v"/>
            </a:pPr>
            <a:endParaRPr lang="en-US" sz="2400" dirty="0"/>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66</a:t>
            </a:fld>
            <a:endParaRPr lang="en-US"/>
          </a:p>
        </p:txBody>
      </p:sp>
    </p:spTree>
    <p:extLst>
      <p:ext uri="{BB962C8B-B14F-4D97-AF65-F5344CB8AC3E}">
        <p14:creationId xmlns:p14="http://schemas.microsoft.com/office/powerpoint/2010/main" xmlns="" val="174597741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subTitle" idx="1"/>
          </p:nvPr>
        </p:nvSpPr>
        <p:spPr>
          <a:xfrm>
            <a:off x="0" y="0"/>
            <a:ext cx="8964613" cy="6357938"/>
          </a:xfrm>
        </p:spPr>
        <p:txBody>
          <a:bodyPr/>
          <a:lstStyle/>
          <a:p>
            <a:pPr marL="609600" indent="-609600" algn="l" eaLnBrk="1" hangingPunct="1">
              <a:buClr>
                <a:schemeClr val="tx1"/>
              </a:buClr>
              <a:buSzTx/>
              <a:buFont typeface="Wingdings" pitchFamily="2" charset="2"/>
              <a:buChar char="q"/>
              <a:defRPr/>
            </a:pPr>
            <a:endParaRPr lang="en-US" sz="1800" b="1" dirty="0" smtClean="0">
              <a:solidFill>
                <a:srgbClr val="FFC000"/>
              </a:solidFill>
              <a:effectLst/>
            </a:endParaRPr>
          </a:p>
          <a:p>
            <a:pPr marL="609600" indent="-609600" algn="l" eaLnBrk="1" hangingPunct="1">
              <a:buClr>
                <a:schemeClr val="tx1"/>
              </a:buClr>
              <a:buSzTx/>
              <a:buFont typeface="Wingdings" pitchFamily="2" charset="2"/>
              <a:buChar char="q"/>
              <a:defRPr/>
            </a:pPr>
            <a:r>
              <a:rPr lang="en-US" sz="2400" b="1" dirty="0" smtClean="0">
                <a:solidFill>
                  <a:schemeClr val="accent6">
                    <a:lumMod val="75000"/>
                  </a:schemeClr>
                </a:solidFill>
                <a:effectLst/>
              </a:rPr>
              <a:t>e-Scroll (1</a:t>
            </a:r>
            <a:r>
              <a:rPr lang="en-US" sz="2400" b="1" baseline="30000" dirty="0" smtClean="0">
                <a:solidFill>
                  <a:schemeClr val="accent6">
                    <a:lumMod val="75000"/>
                  </a:schemeClr>
                </a:solidFill>
                <a:effectLst/>
              </a:rPr>
              <a:t>st</a:t>
            </a:r>
            <a:r>
              <a:rPr lang="en-US" sz="2400" b="1" dirty="0" smtClean="0">
                <a:solidFill>
                  <a:schemeClr val="accent6">
                    <a:lumMod val="75000"/>
                  </a:schemeClr>
                </a:solidFill>
                <a:effectLst/>
              </a:rPr>
              <a:t> April,2013)</a:t>
            </a:r>
          </a:p>
          <a:p>
            <a:pPr algn="l" eaLnBrk="1" hangingPunct="1">
              <a:buClr>
                <a:schemeClr val="tx1"/>
              </a:buClr>
              <a:buSzTx/>
              <a:defRPr/>
            </a:pPr>
            <a:endParaRPr lang="en-US" sz="1800" b="1" dirty="0" smtClean="0">
              <a:solidFill>
                <a:srgbClr val="FFC000"/>
              </a:solidFill>
              <a:effectLst/>
            </a:endParaRPr>
          </a:p>
          <a:p>
            <a:pPr algn="l" eaLnBrk="1" hangingPunct="1">
              <a:buClr>
                <a:schemeClr val="tx1"/>
              </a:buClr>
              <a:buSzTx/>
              <a:defRPr/>
            </a:pPr>
            <a:r>
              <a:rPr lang="en-US" sz="2000" b="1" dirty="0" smtClean="0">
                <a:effectLst/>
              </a:rPr>
              <a:t>Objectives </a:t>
            </a:r>
            <a:r>
              <a:rPr lang="en-US" sz="2000" b="1" dirty="0">
                <a:effectLst/>
              </a:rPr>
              <a:t>of e-scroll system:</a:t>
            </a:r>
          </a:p>
          <a:p>
            <a:pPr marL="609600" indent="-609600" algn="l" eaLnBrk="1" hangingPunct="1">
              <a:buClr>
                <a:schemeClr val="tx1"/>
              </a:buClr>
              <a:buSzTx/>
              <a:buFont typeface="Wingdings" pitchFamily="2" charset="2"/>
              <a:buChar char="q"/>
              <a:defRPr/>
            </a:pPr>
            <a:endParaRPr lang="en-US" sz="1800" b="1" dirty="0" smtClean="0">
              <a:solidFill>
                <a:srgbClr val="FFC000"/>
              </a:solidFill>
              <a:effectLst/>
            </a:endParaRPr>
          </a:p>
          <a:p>
            <a:pPr marL="609600" indent="-609600" algn="l" eaLnBrk="1" hangingPunct="1">
              <a:buClr>
                <a:schemeClr val="tx1"/>
              </a:buClr>
              <a:buSzTx/>
              <a:buFont typeface="Wingdings" pitchFamily="2" charset="2"/>
              <a:buChar char="v"/>
              <a:defRPr/>
            </a:pPr>
            <a:r>
              <a:rPr lang="en-US" sz="2400" dirty="0" smtClean="0">
                <a:effectLst/>
              </a:rPr>
              <a:t>To </a:t>
            </a:r>
            <a:r>
              <a:rPr lang="en-US" sz="2400" dirty="0">
                <a:effectLst/>
              </a:rPr>
              <a:t>check the accuracy of the payments claimed by the </a:t>
            </a:r>
            <a:r>
              <a:rPr lang="en-US" sz="2400" dirty="0" smtClean="0">
                <a:effectLst/>
              </a:rPr>
              <a:t>banks;</a:t>
            </a:r>
          </a:p>
          <a:p>
            <a:pPr marL="609600" indent="-609600" algn="l" eaLnBrk="1" hangingPunct="1">
              <a:buClr>
                <a:schemeClr val="tx1"/>
              </a:buClr>
              <a:buSzTx/>
              <a:buFont typeface="Wingdings" pitchFamily="2" charset="2"/>
              <a:buChar char="v"/>
              <a:defRPr/>
            </a:pPr>
            <a:r>
              <a:rPr lang="en-US" sz="2400" dirty="0" smtClean="0">
                <a:effectLst/>
              </a:rPr>
              <a:t>To </a:t>
            </a:r>
            <a:r>
              <a:rPr lang="en-US" sz="2400" dirty="0">
                <a:effectLst/>
              </a:rPr>
              <a:t>incorporate the on-going change information into the Data </a:t>
            </a:r>
            <a:r>
              <a:rPr lang="en-US" sz="2400" dirty="0" smtClean="0">
                <a:effectLst/>
              </a:rPr>
              <a:t>base;</a:t>
            </a:r>
          </a:p>
          <a:p>
            <a:pPr marL="609600" indent="-609600" algn="l" eaLnBrk="1" hangingPunct="1">
              <a:buClr>
                <a:schemeClr val="tx1"/>
              </a:buClr>
              <a:buSzTx/>
              <a:buFont typeface="Wingdings" pitchFamily="2" charset="2"/>
              <a:buChar char="v"/>
              <a:defRPr/>
            </a:pPr>
            <a:r>
              <a:rPr lang="en-US" sz="2400" dirty="0" smtClean="0">
                <a:effectLst/>
              </a:rPr>
              <a:t>To </a:t>
            </a:r>
            <a:r>
              <a:rPr lang="en-US" sz="2400" dirty="0">
                <a:effectLst/>
              </a:rPr>
              <a:t>enable CPAO for accurate forecasting of </a:t>
            </a:r>
            <a:r>
              <a:rPr lang="en-US" sz="2400" dirty="0" smtClean="0">
                <a:effectLst/>
              </a:rPr>
              <a:t>budget;</a:t>
            </a:r>
          </a:p>
          <a:p>
            <a:pPr marL="609600" indent="-609600" algn="l" eaLnBrk="1" hangingPunct="1">
              <a:buClr>
                <a:schemeClr val="tx1"/>
              </a:buClr>
              <a:buSzTx/>
              <a:buFont typeface="Wingdings" pitchFamily="2" charset="2"/>
              <a:buChar char="v"/>
              <a:defRPr/>
            </a:pPr>
            <a:r>
              <a:rPr lang="en-US" sz="2400" dirty="0" smtClean="0">
                <a:effectLst/>
              </a:rPr>
              <a:t>To </a:t>
            </a:r>
            <a:r>
              <a:rPr lang="en-US" sz="2400" dirty="0">
                <a:effectLst/>
              </a:rPr>
              <a:t>check the lag between Authorization by CPAO and credit to pensioner’s accounts by </a:t>
            </a:r>
            <a:r>
              <a:rPr lang="en-US" sz="2400" dirty="0" smtClean="0">
                <a:effectLst/>
              </a:rPr>
              <a:t>banks;</a:t>
            </a:r>
          </a:p>
          <a:p>
            <a:pPr marL="609600" indent="-609600" algn="l" eaLnBrk="1" hangingPunct="1">
              <a:buClr>
                <a:schemeClr val="tx1"/>
              </a:buClr>
              <a:buSzTx/>
              <a:buFont typeface="Wingdings" pitchFamily="2" charset="2"/>
              <a:buChar char="v"/>
              <a:defRPr/>
            </a:pPr>
            <a:r>
              <a:rPr lang="en-US" sz="2400" dirty="0" smtClean="0">
                <a:effectLst/>
              </a:rPr>
              <a:t>To avoid data entry at CPAO</a:t>
            </a:r>
          </a:p>
          <a:p>
            <a:pPr marL="609600" indent="-609600" algn="l" eaLnBrk="1" hangingPunct="1">
              <a:buClr>
                <a:schemeClr val="tx1"/>
              </a:buClr>
              <a:buSzTx/>
              <a:buFont typeface="Wingdings" pitchFamily="2" charset="2"/>
              <a:buChar char="v"/>
              <a:defRPr/>
            </a:pPr>
            <a:r>
              <a:rPr lang="en-US" sz="2400" dirty="0" smtClean="0">
                <a:effectLst/>
              </a:rPr>
              <a:t>Effective </a:t>
            </a:r>
            <a:r>
              <a:rPr lang="en-US" sz="2400" dirty="0">
                <a:effectLst/>
              </a:rPr>
              <a:t>reconciliation between Put-through and Scroll amounts;</a:t>
            </a:r>
          </a:p>
          <a:p>
            <a:pPr algn="l" eaLnBrk="1" hangingPunct="1">
              <a:buClr>
                <a:schemeClr val="tx1"/>
              </a:buClr>
              <a:buSzTx/>
              <a:defRPr/>
            </a:pPr>
            <a:endParaRPr lang="en-US" sz="2000" b="1" dirty="0" smtClean="0">
              <a:effectLst/>
            </a:endParaRPr>
          </a:p>
          <a:p>
            <a:pPr marL="609600" indent="-609600" algn="l" eaLnBrk="1" hangingPunct="1">
              <a:buClr>
                <a:schemeClr val="tx1"/>
              </a:buClr>
              <a:buSzTx/>
              <a:buFont typeface="Wingdings" pitchFamily="2" charset="2"/>
              <a:buChar char="q"/>
              <a:defRPr/>
            </a:pPr>
            <a:endParaRPr lang="en-US" sz="1800" dirty="0" smtClean="0"/>
          </a:p>
          <a:p>
            <a:pPr marL="609600" indent="-609600" algn="l" eaLnBrk="1" hangingPunct="1">
              <a:buClr>
                <a:schemeClr val="tx1"/>
              </a:buClr>
              <a:buSzTx/>
              <a:buFont typeface="Wingdings" pitchFamily="2" charset="2"/>
              <a:buChar char="Ø"/>
              <a:defRPr/>
            </a:pPr>
            <a:endParaRPr lang="en-US" sz="2000" b="1" u="sng" dirty="0" smtClean="0"/>
          </a:p>
          <a:p>
            <a:pPr marL="609600" indent="-609600" algn="l" eaLnBrk="1" hangingPunct="1">
              <a:buClr>
                <a:schemeClr val="tx1"/>
              </a:buClr>
              <a:buSzTx/>
              <a:defRPr/>
            </a:pPr>
            <a:endParaRPr lang="en-US" sz="2000" b="1" u="sng" dirty="0" smtClean="0"/>
          </a:p>
          <a:p>
            <a:pPr marL="609600" indent="-609600" algn="l" eaLnBrk="1" hangingPunct="1">
              <a:buClr>
                <a:schemeClr val="tx1"/>
              </a:buClr>
              <a:buSzTx/>
              <a:defRPr/>
            </a:pPr>
            <a:endParaRPr lang="en-US" sz="2000" dirty="0" smtClean="0"/>
          </a:p>
          <a:p>
            <a:pPr marL="609600" indent="-609600" algn="l" eaLnBrk="1" hangingPunct="1">
              <a:buClr>
                <a:schemeClr val="tx1"/>
              </a:buClr>
              <a:buSzTx/>
              <a:buFont typeface="Wingdings" pitchFamily="2" charset="2"/>
              <a:buChar char="q"/>
              <a:defRPr/>
            </a:pPr>
            <a:endParaRPr lang="hi-IN" sz="1400" dirty="0" smtClean="0"/>
          </a:p>
        </p:txBody>
      </p:sp>
      <p:sp>
        <p:nvSpPr>
          <p:cNvPr id="3" name="Slide Number Placeholder 2"/>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67</a:t>
            </a:fld>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b="1" dirty="0" smtClean="0"/>
              <a:t>Benefits of e-scroll system:</a:t>
            </a:r>
            <a:br>
              <a:rPr lang="en-US" b="1" dirty="0" smtClean="0"/>
            </a:br>
            <a:endParaRPr lang="en-US" dirty="0"/>
          </a:p>
        </p:txBody>
      </p:sp>
      <p:sp>
        <p:nvSpPr>
          <p:cNvPr id="3" name="Content Placeholder 2"/>
          <p:cNvSpPr>
            <a:spLocks noGrp="1"/>
          </p:cNvSpPr>
          <p:nvPr>
            <p:ph idx="1"/>
          </p:nvPr>
        </p:nvSpPr>
        <p:spPr>
          <a:xfrm>
            <a:off x="457200" y="1143000"/>
            <a:ext cx="8229600" cy="4983163"/>
          </a:xfrm>
        </p:spPr>
        <p:txBody>
          <a:bodyPr/>
          <a:lstStyle/>
          <a:p>
            <a:pPr algn="just">
              <a:buClr>
                <a:schemeClr val="tx1"/>
              </a:buClr>
              <a:buFont typeface="Wingdings" pitchFamily="2" charset="2"/>
              <a:buChar char="v"/>
              <a:defRPr/>
            </a:pPr>
            <a:r>
              <a:rPr lang="en-US" sz="2400" dirty="0" smtClean="0"/>
              <a:t>No data entry at CPAO for compilation of Accounts;</a:t>
            </a:r>
          </a:p>
          <a:p>
            <a:pPr algn="just">
              <a:buClr>
                <a:schemeClr val="tx1"/>
              </a:buClr>
              <a:buFont typeface="Wingdings" pitchFamily="2" charset="2"/>
              <a:buChar char="v"/>
              <a:defRPr/>
            </a:pPr>
            <a:r>
              <a:rPr lang="en-US" sz="2400" dirty="0" smtClean="0"/>
              <a:t>Effective monitoring of receipt of scrolls;</a:t>
            </a:r>
          </a:p>
          <a:p>
            <a:pPr algn="just">
              <a:buClr>
                <a:schemeClr val="tx1"/>
              </a:buClr>
              <a:buFont typeface="Wingdings" pitchFamily="2" charset="2"/>
              <a:buChar char="v"/>
              <a:defRPr/>
            </a:pPr>
            <a:r>
              <a:rPr lang="en-US" sz="2400" dirty="0" smtClean="0"/>
              <a:t>Post audit of pension paid by the bank;</a:t>
            </a:r>
          </a:p>
          <a:p>
            <a:pPr algn="just">
              <a:buClr>
                <a:schemeClr val="tx1"/>
              </a:buClr>
              <a:buFont typeface="Wingdings" pitchFamily="2" charset="2"/>
              <a:buChar char="v"/>
              <a:defRPr/>
            </a:pPr>
            <a:r>
              <a:rPr lang="en-US" sz="2400" dirty="0" smtClean="0"/>
              <a:t>Reduction in PSB Suspense Account Balances;</a:t>
            </a:r>
          </a:p>
          <a:p>
            <a:pPr algn="just">
              <a:buClr>
                <a:schemeClr val="tx1"/>
              </a:buClr>
              <a:buFont typeface="Wingdings" pitchFamily="2" charset="2"/>
              <a:buChar char="v"/>
              <a:defRPr/>
            </a:pPr>
            <a:r>
              <a:rPr lang="en-US" sz="2400" dirty="0" smtClean="0"/>
              <a:t>Verification of timely and accurate payment to Pensioners;</a:t>
            </a:r>
          </a:p>
          <a:p>
            <a:pPr algn="just">
              <a:buClr>
                <a:schemeClr val="tx1"/>
              </a:buClr>
              <a:buFont typeface="Wingdings" pitchFamily="2" charset="2"/>
              <a:buChar char="v"/>
              <a:defRPr/>
            </a:pPr>
            <a:r>
              <a:rPr lang="en-US" sz="2400" dirty="0" smtClean="0"/>
              <a:t>Timely redressal of Pensioners’ grievances.</a:t>
            </a:r>
          </a:p>
          <a:p>
            <a:pPr algn="just">
              <a:buClr>
                <a:schemeClr val="tx1"/>
              </a:buClr>
              <a:buFont typeface="Wingdings" pitchFamily="2" charset="2"/>
              <a:buChar char="v"/>
              <a:defRPr/>
            </a:pPr>
            <a:r>
              <a:rPr lang="en-US" sz="2400" dirty="0" smtClean="0"/>
              <a:t>Monitoring the status of Life Certificates</a:t>
            </a:r>
          </a:p>
          <a:p>
            <a:pPr marL="609600" lvl="1" indent="-609600">
              <a:buClr>
                <a:schemeClr val="tx1"/>
              </a:buClr>
              <a:buFont typeface="Wingdings" pitchFamily="2" charset="2"/>
              <a:buChar char="v"/>
              <a:defRPr/>
            </a:pPr>
            <a:r>
              <a:rPr lang="en-US" sz="2400" dirty="0" smtClean="0"/>
              <a:t>Updating of CPAO’s database with respect to master data and change information.</a:t>
            </a:r>
          </a:p>
          <a:p>
            <a:pPr marL="609600" indent="-609600">
              <a:buClr>
                <a:schemeClr val="tx1"/>
              </a:buClr>
              <a:buFont typeface="Wingdings" pitchFamily="2" charset="2"/>
              <a:buChar char="q"/>
              <a:defRPr/>
            </a:pPr>
            <a:endParaRPr lang="en-US" sz="2400" dirty="0" smtClean="0"/>
          </a:p>
          <a:p>
            <a:endParaRPr lang="en-US" dirty="0"/>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68</a:t>
            </a:fld>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3600" b="1" dirty="0" smtClean="0"/>
              <a:t>Getting Changed Information</a:t>
            </a:r>
            <a:endParaRPr lang="en-US" sz="3600" b="1" dirty="0"/>
          </a:p>
        </p:txBody>
      </p:sp>
      <p:sp>
        <p:nvSpPr>
          <p:cNvPr id="3" name="Content Placeholder 2"/>
          <p:cNvSpPr>
            <a:spLocks noGrp="1"/>
          </p:cNvSpPr>
          <p:nvPr>
            <p:ph idx="1"/>
          </p:nvPr>
        </p:nvSpPr>
        <p:spPr>
          <a:xfrm>
            <a:off x="457200" y="1219200"/>
            <a:ext cx="8229600" cy="5334000"/>
          </a:xfrm>
        </p:spPr>
        <p:txBody>
          <a:bodyPr/>
          <a:lstStyle/>
          <a:p>
            <a:pPr algn="just">
              <a:buFont typeface="Wingdings" pitchFamily="2" charset="2"/>
              <a:buChar char="v"/>
            </a:pPr>
            <a:r>
              <a:rPr lang="en-US" sz="2800" dirty="0" smtClean="0"/>
              <a:t>Whenever there is any change in the pension or pension account is transfer to other PAHB or CPPC, it should be reported through Format-F of e-Scroll.</a:t>
            </a:r>
            <a:endParaRPr lang="en-US" sz="2800" dirty="0"/>
          </a:p>
          <a:p>
            <a:pPr algn="just">
              <a:buFont typeface="Wingdings" pitchFamily="2" charset="2"/>
              <a:buChar char="v"/>
            </a:pPr>
            <a:r>
              <a:rPr lang="en-US" sz="2800" dirty="0" smtClean="0"/>
              <a:t>Recently provision of getting updated/changed information was made in e-Scroll through Format-F on following-</a:t>
            </a:r>
          </a:p>
          <a:p>
            <a:pPr algn="just">
              <a:buFont typeface="Wingdings" pitchFamily="2" charset="2"/>
              <a:buChar char="v"/>
            </a:pPr>
            <a:r>
              <a:rPr lang="en-US" sz="2400" dirty="0" smtClean="0"/>
              <a:t>ADHAAR NO</a:t>
            </a:r>
          </a:p>
          <a:p>
            <a:pPr algn="just">
              <a:buFont typeface="Wingdings" pitchFamily="2" charset="2"/>
              <a:buChar char="v"/>
            </a:pPr>
            <a:r>
              <a:rPr lang="en-US" sz="2400" dirty="0" smtClean="0"/>
              <a:t>PAN NO</a:t>
            </a:r>
          </a:p>
          <a:p>
            <a:pPr algn="just">
              <a:buFont typeface="Wingdings" pitchFamily="2" charset="2"/>
              <a:buChar char="v"/>
            </a:pPr>
            <a:r>
              <a:rPr lang="en-US" sz="2400" dirty="0" smtClean="0"/>
              <a:t>MOBILE NO</a:t>
            </a:r>
          </a:p>
          <a:p>
            <a:pPr algn="just">
              <a:buFont typeface="Wingdings" pitchFamily="2" charset="2"/>
              <a:buChar char="v"/>
            </a:pPr>
            <a:r>
              <a:rPr lang="en-US" sz="2400" dirty="0" smtClean="0"/>
              <a:t>EMAIL ADDRESS </a:t>
            </a:r>
          </a:p>
          <a:p>
            <a:pPr>
              <a:buFont typeface="Wingdings" pitchFamily="2" charset="2"/>
              <a:buChar char="v"/>
            </a:pPr>
            <a:r>
              <a:rPr lang="en-US" sz="2400" dirty="0" smtClean="0"/>
              <a:t>Status of Life Certificate </a:t>
            </a:r>
          </a:p>
          <a:p>
            <a:endParaRPr lang="en-US" dirty="0" smtClean="0"/>
          </a:p>
          <a:p>
            <a:endParaRPr lang="en-US" dirty="0"/>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69</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subTitle" idx="1"/>
          </p:nvPr>
        </p:nvSpPr>
        <p:spPr>
          <a:xfrm>
            <a:off x="228600" y="30163"/>
            <a:ext cx="8736013" cy="6827837"/>
          </a:xfrm>
        </p:spPr>
        <p:txBody>
          <a:bodyPr>
            <a:normAutofit fontScale="62500" lnSpcReduction="20000"/>
          </a:bodyPr>
          <a:lstStyle/>
          <a:p>
            <a:pPr marL="609600" indent="-609600" eaLnBrk="1" hangingPunct="1">
              <a:buClr>
                <a:schemeClr val="tx1"/>
              </a:buClr>
              <a:buSzTx/>
              <a:defRPr/>
            </a:pPr>
            <a:endParaRPr lang="en-US" b="1" dirty="0" smtClean="0">
              <a:solidFill>
                <a:schemeClr val="accent6">
                  <a:lumMod val="50000"/>
                </a:schemeClr>
              </a:solidFill>
            </a:endParaRPr>
          </a:p>
          <a:p>
            <a:pPr marL="609600" indent="-609600" eaLnBrk="1" hangingPunct="1">
              <a:buClr>
                <a:schemeClr val="tx1"/>
              </a:buClr>
              <a:buSzTx/>
              <a:defRPr/>
            </a:pPr>
            <a:r>
              <a:rPr lang="en-US" sz="7000" b="1" dirty="0" smtClean="0">
                <a:solidFill>
                  <a:schemeClr val="accent6">
                    <a:lumMod val="50000"/>
                  </a:schemeClr>
                </a:solidFill>
              </a:rPr>
              <a:t>Functions OF CPAO </a:t>
            </a:r>
            <a:endParaRPr lang="en-US" sz="7000" b="1" u="sng" dirty="0" smtClean="0">
              <a:solidFill>
                <a:srgbClr val="FFFF00"/>
              </a:solidFill>
            </a:endParaRPr>
          </a:p>
          <a:p>
            <a:pPr marL="609600" lvl="0" indent="-609600" algn="just">
              <a:buClr>
                <a:schemeClr val="tx1"/>
              </a:buClr>
              <a:buFont typeface="Wingdings" pitchFamily="2" charset="2"/>
              <a:buChar char="v"/>
              <a:defRPr/>
            </a:pPr>
            <a:r>
              <a:rPr lang="en-US" sz="4500" dirty="0" smtClean="0"/>
              <a:t>CPAO is administering the </a:t>
            </a:r>
            <a:r>
              <a:rPr lang="en-US" sz="4500" b="1" i="1" dirty="0" smtClean="0"/>
              <a:t>‘Scheme for payment of Pension to Central Government Civil Pensioners by Authorized Banks (both Public Sector and some Private Sector Banks)’</a:t>
            </a:r>
            <a:endParaRPr lang="en-US" sz="4500" b="1" u="sng" dirty="0">
              <a:solidFill>
                <a:srgbClr val="FFFF00"/>
              </a:solidFill>
            </a:endParaRPr>
          </a:p>
          <a:p>
            <a:pPr marL="609600" indent="-609600" algn="just" eaLnBrk="1" hangingPunct="1">
              <a:buClr>
                <a:schemeClr val="tx1"/>
              </a:buClr>
              <a:buSzTx/>
              <a:buFont typeface="Wingdings" pitchFamily="2" charset="2"/>
              <a:buChar char="v"/>
              <a:defRPr/>
            </a:pPr>
            <a:r>
              <a:rPr lang="en-US" sz="3800" dirty="0" smtClean="0">
                <a:effectLst/>
              </a:rPr>
              <a:t>All </a:t>
            </a:r>
            <a:r>
              <a:rPr lang="en-US" sz="3800" dirty="0">
                <a:effectLst/>
              </a:rPr>
              <a:t>Pension Payment Orders (including PPOs of Freedom Fighters) and subsequent amendments to the PPOs in respect of payment through </a:t>
            </a:r>
            <a:r>
              <a:rPr lang="en-US" sz="3800" dirty="0" smtClean="0">
                <a:effectLst/>
              </a:rPr>
              <a:t>Authorized Banks </a:t>
            </a:r>
            <a:r>
              <a:rPr lang="en-US" sz="3800" dirty="0">
                <a:effectLst/>
              </a:rPr>
              <a:t>are sent to the CPAO under Special Seal Authority for arranging </a:t>
            </a:r>
            <a:r>
              <a:rPr lang="en-US" sz="3800" dirty="0" smtClean="0">
                <a:effectLst/>
              </a:rPr>
              <a:t>payments through Authorized Banks.</a:t>
            </a:r>
          </a:p>
          <a:p>
            <a:pPr marL="609600" indent="-609600" algn="just" eaLnBrk="1" hangingPunct="1">
              <a:buClr>
                <a:schemeClr val="tx1"/>
              </a:buClr>
              <a:buSzTx/>
              <a:buFont typeface="Wingdings" pitchFamily="2" charset="2"/>
              <a:buChar char="v"/>
              <a:defRPr/>
            </a:pPr>
            <a:r>
              <a:rPr lang="en-US" sz="3800" dirty="0" smtClean="0">
                <a:effectLst/>
              </a:rPr>
              <a:t>Sends </a:t>
            </a:r>
            <a:r>
              <a:rPr lang="en-US" sz="3800" dirty="0">
                <a:effectLst/>
              </a:rPr>
              <a:t>the </a:t>
            </a:r>
            <a:r>
              <a:rPr lang="en-US" sz="3800" dirty="0" smtClean="0">
                <a:effectLst/>
              </a:rPr>
              <a:t>PPOs/Revisions to CPPCs </a:t>
            </a:r>
            <a:r>
              <a:rPr lang="en-US" sz="3800" dirty="0">
                <a:effectLst/>
              </a:rPr>
              <a:t>under Special Seal </a:t>
            </a:r>
            <a:r>
              <a:rPr lang="en-US" sz="3800" dirty="0" smtClean="0">
                <a:effectLst/>
              </a:rPr>
              <a:t>Authority.</a:t>
            </a:r>
          </a:p>
          <a:p>
            <a:pPr marL="609600" indent="-609600" algn="just" eaLnBrk="1" hangingPunct="1">
              <a:buClr>
                <a:schemeClr val="tx1"/>
              </a:buClr>
              <a:buSzTx/>
              <a:buFont typeface="Wingdings" pitchFamily="2" charset="2"/>
              <a:buChar char="v"/>
              <a:defRPr/>
            </a:pPr>
            <a:r>
              <a:rPr lang="en-US" sz="3800" dirty="0" smtClean="0">
                <a:effectLst/>
              </a:rPr>
              <a:t>Maintains </a:t>
            </a:r>
            <a:r>
              <a:rPr lang="en-US" sz="3800" dirty="0">
                <a:effectLst/>
              </a:rPr>
              <a:t>a Central Data </a:t>
            </a:r>
            <a:r>
              <a:rPr lang="en-US" sz="3800" dirty="0" smtClean="0">
                <a:effectLst/>
              </a:rPr>
              <a:t>Bank.</a:t>
            </a:r>
          </a:p>
          <a:p>
            <a:pPr marL="342900" indent="-342900" algn="l" eaLnBrk="1" hangingPunct="1">
              <a:buClr>
                <a:schemeClr val="tx1"/>
              </a:buClr>
              <a:buSzTx/>
              <a:buFont typeface="Wingdings" pitchFamily="2" charset="2"/>
              <a:buChar char="v"/>
              <a:defRPr/>
            </a:pPr>
            <a:r>
              <a:rPr lang="en-US" sz="3800" dirty="0" smtClean="0">
                <a:effectLst/>
              </a:rPr>
              <a:t>    Payment of NPS-AR as an interim arrangement</a:t>
            </a:r>
          </a:p>
          <a:p>
            <a:pPr marL="342900" indent="-342900" algn="l" eaLnBrk="1" hangingPunct="1">
              <a:buClr>
                <a:schemeClr val="tx1"/>
              </a:buClr>
              <a:buSzTx/>
              <a:buFont typeface="Wingdings" pitchFamily="2" charset="2"/>
              <a:buChar char="v"/>
              <a:defRPr/>
            </a:pPr>
            <a:r>
              <a:rPr lang="en-US" sz="3800" dirty="0" smtClean="0"/>
              <a:t>    Maintenance of Special Seal and Specimen signatures of    	PAOs</a:t>
            </a:r>
            <a:endParaRPr lang="en-US" sz="3800" dirty="0">
              <a:effectLst/>
            </a:endParaRPr>
          </a:p>
          <a:p>
            <a:pPr marL="609600" indent="-609600" algn="l" eaLnBrk="1" hangingPunct="1">
              <a:buClr>
                <a:schemeClr val="tx1"/>
              </a:buClr>
              <a:buSzTx/>
              <a:defRPr/>
            </a:pPr>
            <a:endParaRPr lang="en-US" sz="2200" dirty="0" smtClean="0"/>
          </a:p>
          <a:p>
            <a:pPr marL="609600" indent="-609600" algn="l" eaLnBrk="1" hangingPunct="1">
              <a:buClr>
                <a:schemeClr val="tx1"/>
              </a:buClr>
              <a:buSzTx/>
              <a:buFont typeface="Wingdings" pitchFamily="2" charset="2"/>
              <a:buChar char="q"/>
              <a:defRPr/>
            </a:pPr>
            <a:endParaRPr lang="en-US" sz="2200" dirty="0" smtClean="0"/>
          </a:p>
          <a:p>
            <a:pPr marL="609600" indent="-609600" algn="l" eaLnBrk="1" hangingPunct="1">
              <a:buClr>
                <a:schemeClr val="tx1"/>
              </a:buClr>
              <a:buSzTx/>
              <a:defRPr/>
            </a:pPr>
            <a:r>
              <a:rPr lang="en-US" sz="1600" dirty="0" smtClean="0"/>
              <a:t>  </a:t>
            </a:r>
          </a:p>
          <a:p>
            <a:pPr marL="609600" indent="-609600" algn="l" eaLnBrk="1" hangingPunct="1">
              <a:buClr>
                <a:schemeClr val="tx1"/>
              </a:buClr>
              <a:buSzTx/>
              <a:buFont typeface="Wingdings" pitchFamily="2" charset="2"/>
              <a:buChar char="q"/>
              <a:defRPr/>
            </a:pPr>
            <a:endParaRPr lang="en-US" sz="1600" dirty="0" smtClean="0"/>
          </a:p>
          <a:p>
            <a:pPr marL="609600" indent="-609600" algn="l" eaLnBrk="1" hangingPunct="1">
              <a:buClr>
                <a:schemeClr val="tx1"/>
              </a:buClr>
              <a:buSzTx/>
              <a:buFont typeface="Wingdings" pitchFamily="2" charset="2"/>
              <a:buChar char="q"/>
              <a:defRPr/>
            </a:pPr>
            <a:endParaRPr lang="en-US" sz="1600" dirty="0" smtClean="0"/>
          </a:p>
          <a:p>
            <a:pPr marL="609600" indent="-609600" algn="l" eaLnBrk="1" hangingPunct="1">
              <a:buClr>
                <a:schemeClr val="tx1"/>
              </a:buClr>
              <a:buSzTx/>
              <a:buFont typeface="Wingdings" pitchFamily="2" charset="2"/>
              <a:buChar char="q"/>
              <a:defRPr/>
            </a:pPr>
            <a:endParaRPr lang="hi-IN" sz="1400" dirty="0" smtClean="0"/>
          </a:p>
        </p:txBody>
      </p:sp>
      <p:sp>
        <p:nvSpPr>
          <p:cNvPr id="3" name="Slide Number Placeholder 2"/>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7</a:t>
            </a:fld>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subTitle" idx="1"/>
          </p:nvPr>
        </p:nvSpPr>
        <p:spPr>
          <a:xfrm>
            <a:off x="0" y="304800"/>
            <a:ext cx="8964613" cy="6124575"/>
          </a:xfrm>
        </p:spPr>
        <p:txBody>
          <a:bodyPr/>
          <a:lstStyle/>
          <a:p>
            <a:pPr>
              <a:defRPr/>
            </a:pPr>
            <a:r>
              <a:rPr lang="en-US" sz="2800" b="1" dirty="0" smtClean="0">
                <a:effectLst/>
              </a:rPr>
              <a:t>Effect </a:t>
            </a:r>
            <a:r>
              <a:rPr lang="en-US" sz="2800" b="1" dirty="0">
                <a:effectLst/>
              </a:rPr>
              <a:t>of Introduction of e-scrolls during the year 2014-15</a:t>
            </a:r>
          </a:p>
          <a:p>
            <a:pPr marL="609600" indent="-609600" algn="l" eaLnBrk="1" hangingPunct="1">
              <a:buClr>
                <a:schemeClr val="tx1"/>
              </a:buClr>
              <a:buSzTx/>
              <a:defRPr/>
            </a:pPr>
            <a:endParaRPr lang="en-US" sz="2000" dirty="0" smtClean="0"/>
          </a:p>
          <a:p>
            <a:pPr marL="609600" indent="-609600" algn="l" eaLnBrk="1" hangingPunct="1">
              <a:buClr>
                <a:schemeClr val="tx1"/>
              </a:buClr>
              <a:buSzTx/>
              <a:buFont typeface="Wingdings" pitchFamily="2" charset="2"/>
              <a:buChar char="v"/>
              <a:defRPr/>
            </a:pPr>
            <a:r>
              <a:rPr lang="en-US" sz="2800" dirty="0" smtClean="0">
                <a:effectLst/>
              </a:rPr>
              <a:t>Submission </a:t>
            </a:r>
            <a:r>
              <a:rPr lang="en-US" sz="2800" dirty="0">
                <a:effectLst/>
              </a:rPr>
              <a:t>of Annual Accounts without material excess or </a:t>
            </a:r>
            <a:r>
              <a:rPr lang="en-US" sz="2800" dirty="0" smtClean="0">
                <a:effectLst/>
              </a:rPr>
              <a:t>saving.</a:t>
            </a:r>
          </a:p>
          <a:p>
            <a:pPr marL="609600" indent="-609600" algn="l" eaLnBrk="1" hangingPunct="1">
              <a:buClr>
                <a:schemeClr val="tx1"/>
              </a:buClr>
              <a:buSzTx/>
              <a:buFont typeface="Wingdings" pitchFamily="2" charset="2"/>
              <a:buChar char="v"/>
              <a:defRPr/>
            </a:pPr>
            <a:r>
              <a:rPr lang="en-US" sz="2800" dirty="0" smtClean="0">
                <a:effectLst/>
              </a:rPr>
              <a:t>Reduction </a:t>
            </a:r>
            <a:r>
              <a:rPr lang="en-US" sz="2800" dirty="0">
                <a:effectLst/>
              </a:rPr>
              <a:t>of PSB Suspense Balances </a:t>
            </a:r>
            <a:r>
              <a:rPr lang="en-US" sz="2800" dirty="0" smtClean="0">
                <a:effectLst/>
              </a:rPr>
              <a:t>.</a:t>
            </a:r>
          </a:p>
          <a:p>
            <a:pPr marL="609600" indent="-609600" algn="l" eaLnBrk="1" hangingPunct="1">
              <a:buClr>
                <a:schemeClr val="tx1"/>
              </a:buClr>
              <a:buSzTx/>
              <a:buFont typeface="Wingdings" pitchFamily="2" charset="2"/>
              <a:buChar char="v"/>
              <a:defRPr/>
            </a:pPr>
            <a:r>
              <a:rPr lang="en-US" sz="2800" dirty="0" smtClean="0">
                <a:effectLst/>
              </a:rPr>
              <a:t>Recovery </a:t>
            </a:r>
            <a:r>
              <a:rPr lang="en-US" sz="2800" dirty="0">
                <a:effectLst/>
              </a:rPr>
              <a:t>of several crores from Banks on account of claims not </a:t>
            </a:r>
            <a:r>
              <a:rPr lang="en-US" sz="2800" dirty="0" smtClean="0">
                <a:effectLst/>
              </a:rPr>
              <a:t>belonging </a:t>
            </a:r>
            <a:r>
              <a:rPr lang="en-US" sz="2800" dirty="0">
                <a:effectLst/>
              </a:rPr>
              <a:t>to </a:t>
            </a:r>
            <a:r>
              <a:rPr lang="en-US" sz="2800" dirty="0" smtClean="0">
                <a:effectLst/>
              </a:rPr>
              <a:t>CPAO.</a:t>
            </a:r>
          </a:p>
          <a:p>
            <a:pPr marL="609600" indent="-609600" algn="just">
              <a:buClr>
                <a:schemeClr val="tx1"/>
              </a:buClr>
              <a:buFont typeface="Wingdings" pitchFamily="2" charset="2"/>
              <a:buChar char="v"/>
              <a:defRPr/>
            </a:pPr>
            <a:r>
              <a:rPr lang="en-US" sz="2800" dirty="0"/>
              <a:t>E-Scrolls have resulted into timely reconciliation between CPAO and banks and timely booking of expenditure figures thereby improving budgeting and accounting.  E-Scrolls also improved auditing function.</a:t>
            </a:r>
          </a:p>
          <a:p>
            <a:pPr marL="609600" indent="-609600" algn="just">
              <a:buClr>
                <a:schemeClr val="tx1"/>
              </a:buClr>
              <a:buFont typeface="Wingdings" pitchFamily="2" charset="2"/>
              <a:buChar char="v"/>
              <a:defRPr/>
            </a:pPr>
            <a:endParaRPr lang="en-US" sz="2000" dirty="0"/>
          </a:p>
          <a:p>
            <a:pPr marL="609600" indent="-609600" algn="l" eaLnBrk="1" hangingPunct="1">
              <a:buClr>
                <a:schemeClr val="tx1"/>
              </a:buClr>
              <a:buSzTx/>
              <a:buFont typeface="Wingdings" pitchFamily="2" charset="2"/>
              <a:buChar char="q"/>
              <a:defRPr/>
            </a:pPr>
            <a:endParaRPr lang="en-US" sz="1800" b="1" dirty="0" smtClean="0">
              <a:effectLst/>
            </a:endParaRPr>
          </a:p>
          <a:p>
            <a:pPr marL="609600" indent="-609600" algn="l" eaLnBrk="1" hangingPunct="1">
              <a:buClr>
                <a:schemeClr val="tx1"/>
              </a:buClr>
              <a:buSzTx/>
              <a:buFont typeface="Wingdings" pitchFamily="2" charset="2"/>
              <a:buChar char="q"/>
              <a:defRPr/>
            </a:pPr>
            <a:endParaRPr lang="en-US" sz="1800" b="1" dirty="0">
              <a:effectLst/>
            </a:endParaRPr>
          </a:p>
          <a:p>
            <a:pPr marL="609600" indent="-609600" algn="l" eaLnBrk="1" hangingPunct="1">
              <a:buClr>
                <a:schemeClr val="tx1"/>
              </a:buClr>
              <a:buSzTx/>
              <a:buFont typeface="Wingdings" pitchFamily="2" charset="2"/>
              <a:buChar char="q"/>
              <a:defRPr/>
            </a:pPr>
            <a:endParaRPr lang="en-US" sz="1800" b="1" dirty="0">
              <a:effectLst/>
            </a:endParaRPr>
          </a:p>
          <a:p>
            <a:pPr marL="609600" indent="-609600" algn="l" eaLnBrk="1" hangingPunct="1">
              <a:buClr>
                <a:schemeClr val="tx1"/>
              </a:buClr>
              <a:buSzTx/>
              <a:buFont typeface="Wingdings" pitchFamily="2" charset="2"/>
              <a:buChar char="Ø"/>
              <a:defRPr/>
            </a:pPr>
            <a:endParaRPr lang="en-US" sz="2000" b="1" u="sng" dirty="0" smtClean="0"/>
          </a:p>
          <a:p>
            <a:pPr marL="609600" indent="-609600" algn="l" eaLnBrk="1" hangingPunct="1">
              <a:buClr>
                <a:schemeClr val="tx1"/>
              </a:buClr>
              <a:buSzTx/>
              <a:defRPr/>
            </a:pPr>
            <a:endParaRPr lang="en-US" sz="2000" b="1" u="sng" dirty="0" smtClean="0"/>
          </a:p>
          <a:p>
            <a:pPr marL="609600" indent="-609600" algn="l" eaLnBrk="1" hangingPunct="1">
              <a:buClr>
                <a:schemeClr val="tx1"/>
              </a:buClr>
              <a:buSzTx/>
              <a:defRPr/>
            </a:pPr>
            <a:endParaRPr lang="en-US" sz="2000" dirty="0" smtClean="0"/>
          </a:p>
          <a:p>
            <a:pPr marL="609600" indent="-609600" algn="l" eaLnBrk="1" hangingPunct="1">
              <a:buClr>
                <a:schemeClr val="tx1"/>
              </a:buClr>
              <a:buSzTx/>
              <a:buFont typeface="Wingdings" pitchFamily="2" charset="2"/>
              <a:buChar char="q"/>
              <a:defRPr/>
            </a:pPr>
            <a:endParaRPr lang="hi-IN" sz="1400" dirty="0" smtClean="0"/>
          </a:p>
        </p:txBody>
      </p:sp>
      <p:sp>
        <p:nvSpPr>
          <p:cNvPr id="3" name="Slide Number Placeholder 2"/>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70</a:t>
            </a:fld>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Online Allotment of Running Serial Numbers of PPO to PAOs</a:t>
            </a:r>
            <a:endParaRPr lang="en-US" sz="2800" b="1" dirty="0"/>
          </a:p>
        </p:txBody>
      </p:sp>
      <p:sp>
        <p:nvSpPr>
          <p:cNvPr id="3" name="Content Placeholder 2"/>
          <p:cNvSpPr>
            <a:spLocks noGrp="1"/>
          </p:cNvSpPr>
          <p:nvPr>
            <p:ph idx="1"/>
          </p:nvPr>
        </p:nvSpPr>
        <p:spPr/>
        <p:txBody>
          <a:bodyPr/>
          <a:lstStyle/>
          <a:p>
            <a:pPr algn="just">
              <a:buNone/>
            </a:pPr>
            <a:r>
              <a:rPr lang="en-US" sz="2800" dirty="0" smtClean="0"/>
              <a:t>    CPAO furnishes to each PAO annually, in the first fortnight of November a list of running serial numbers to be allotted to Pension Payment Orders to be issued by them during the next calendar year. These numbers are to be used only up to 31st December each year. The details of unused numbers should be intimated to the CPAO by the end of January every year</a:t>
            </a:r>
            <a:endParaRPr lang="en-US" sz="2800" dirty="0"/>
          </a:p>
        </p:txBody>
      </p:sp>
      <p:sp>
        <p:nvSpPr>
          <p:cNvPr id="4" name="Slide Number Placeholder 3"/>
          <p:cNvSpPr>
            <a:spLocks noGrp="1"/>
          </p:cNvSpPr>
          <p:nvPr>
            <p:ph type="sldNum" sz="quarter" idx="12"/>
          </p:nvPr>
        </p:nvSpPr>
        <p:spPr/>
        <p:txBody>
          <a:bodyPr/>
          <a:lstStyle/>
          <a:p>
            <a:fld id="{6ECA362A-9066-4FB8-BF7D-D2F5BD5AB25B}" type="slidenum">
              <a:rPr lang="es-ES" smtClean="0"/>
              <a:pPr/>
              <a:t>71</a:t>
            </a:fld>
            <a:endParaRPr lang="es-E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sz="2800" b="1" dirty="0" smtClean="0">
                <a:solidFill>
                  <a:schemeClr val="accent6">
                    <a:lumMod val="50000"/>
                  </a:schemeClr>
                </a:solidFill>
              </a:rPr>
              <a:t>Grievance Redressal System For Pensioners</a:t>
            </a:r>
          </a:p>
        </p:txBody>
      </p:sp>
      <p:sp>
        <p:nvSpPr>
          <p:cNvPr id="2" name="Content Placeholder 1"/>
          <p:cNvSpPr>
            <a:spLocks noGrp="1"/>
          </p:cNvSpPr>
          <p:nvPr>
            <p:ph idx="1"/>
          </p:nvPr>
        </p:nvSpPr>
        <p:spPr>
          <a:xfrm>
            <a:off x="699247" y="1600201"/>
            <a:ext cx="7745505" cy="4876800"/>
          </a:xfrm>
        </p:spPr>
        <p:txBody>
          <a:bodyPr>
            <a:normAutofit/>
          </a:bodyPr>
          <a:lstStyle/>
          <a:p>
            <a:pPr algn="just">
              <a:buNone/>
            </a:pPr>
            <a:r>
              <a:rPr lang="en-US" b="1" dirty="0" smtClean="0"/>
              <a:t>	</a:t>
            </a:r>
          </a:p>
          <a:p>
            <a:pPr algn="just">
              <a:buNone/>
            </a:pPr>
            <a:r>
              <a:rPr lang="en-US" sz="2800" dirty="0" smtClean="0"/>
              <a:t>   The grievance Cell started functioning at the CPAO from 14.09.2011 with five lines under toll free number 1800117788. Later on these were extended to ten telephone lines. These are being managed by retired Officers having large experience in pension matters. </a:t>
            </a:r>
          </a:p>
          <a:p>
            <a:endParaRPr lang="en-US" dirty="0"/>
          </a:p>
        </p:txBody>
      </p:sp>
      <p:sp>
        <p:nvSpPr>
          <p:cNvPr id="3" name="Slide Number Placeholder 2"/>
          <p:cNvSpPr>
            <a:spLocks noGrp="1"/>
          </p:cNvSpPr>
          <p:nvPr>
            <p:ph type="sldNum" sz="quarter" idx="12"/>
          </p:nvPr>
        </p:nvSpPr>
        <p:spPr>
          <a:xfrm>
            <a:off x="7010400" y="6245225"/>
            <a:ext cx="2133600" cy="476250"/>
          </a:xfrm>
          <a:prstGeom prst="rect">
            <a:avLst/>
          </a:prstGeom>
        </p:spPr>
        <p:txBody>
          <a:bodyPr/>
          <a:lstStyle/>
          <a:p>
            <a:pPr>
              <a:defRPr/>
            </a:pPr>
            <a:fld id="{2CF7928E-0CC4-4944-82D0-EFACF1CE90C3}" type="slidenum">
              <a:rPr lang="en-US" smtClean="0"/>
              <a:pPr>
                <a:defRPr/>
              </a:pPr>
              <a:t>72</a:t>
            </a:fld>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8490" y="228600"/>
            <a:ext cx="7998310" cy="1066800"/>
          </a:xfrm>
        </p:spPr>
        <p:txBody>
          <a:bodyPr>
            <a:normAutofit fontScale="90000"/>
          </a:bodyPr>
          <a:lstStyle/>
          <a:p>
            <a:r>
              <a:rPr lang="en-US" sz="3600" dirty="0" smtClean="0"/>
              <a:t>Register complaint on CPAO intranet software</a:t>
            </a:r>
            <a:endParaRPr lang="en-US" sz="3600" dirty="0"/>
          </a:p>
        </p:txBody>
      </p:sp>
      <p:sp>
        <p:nvSpPr>
          <p:cNvPr id="2" name="Content Placeholder 1"/>
          <p:cNvSpPr>
            <a:spLocks noGrp="1"/>
          </p:cNvSpPr>
          <p:nvPr>
            <p:ph idx="1"/>
          </p:nvPr>
        </p:nvSpPr>
        <p:spPr>
          <a:xfrm>
            <a:off x="699247" y="1371601"/>
            <a:ext cx="7745505" cy="4800600"/>
          </a:xfrm>
        </p:spPr>
        <p:txBody>
          <a:bodyPr>
            <a:normAutofit/>
          </a:bodyPr>
          <a:lstStyle/>
          <a:p>
            <a:pPr>
              <a:buNone/>
            </a:pPr>
            <a:r>
              <a:rPr lang="en-US" dirty="0" smtClean="0"/>
              <a:t>There are five ways to register a complaint</a:t>
            </a:r>
          </a:p>
          <a:p>
            <a:pPr>
              <a:buFont typeface="Wingdings" pitchFamily="2" charset="2"/>
              <a:buChar char="v"/>
            </a:pPr>
            <a:r>
              <a:rPr lang="en-US" dirty="0" smtClean="0"/>
              <a:t>By sending an email to </a:t>
            </a:r>
            <a:r>
              <a:rPr lang="en-US" sz="2800" b="1" u="sng" dirty="0" smtClean="0">
                <a:hlinkClick r:id="rId2"/>
              </a:rPr>
              <a:t>cccpao@nic.in, ccpensions@nic.in</a:t>
            </a:r>
            <a:r>
              <a:rPr lang="en-US" sz="2800" b="1" dirty="0" smtClean="0"/>
              <a:t> &amp; </a:t>
            </a:r>
            <a:r>
              <a:rPr lang="en-US" sz="2800" b="1" u="sng" dirty="0" smtClean="0">
                <a:hlinkClick r:id="rId3"/>
              </a:rPr>
              <a:t>ca-cpao@nic.in</a:t>
            </a:r>
            <a:r>
              <a:rPr lang="en-US" sz="2800" b="1" dirty="0" smtClean="0"/>
              <a:t> </a:t>
            </a:r>
            <a:endParaRPr lang="en-US" dirty="0" smtClean="0"/>
          </a:p>
          <a:p>
            <a:pPr>
              <a:buFont typeface="Wingdings" pitchFamily="2" charset="2"/>
              <a:buChar char="v"/>
            </a:pPr>
            <a:r>
              <a:rPr lang="en-US" dirty="0" smtClean="0"/>
              <a:t>By sending a letter</a:t>
            </a:r>
          </a:p>
          <a:p>
            <a:pPr>
              <a:buFont typeface="Wingdings" pitchFamily="2" charset="2"/>
              <a:buChar char="v"/>
            </a:pPr>
            <a:r>
              <a:rPr lang="en-US" dirty="0" smtClean="0"/>
              <a:t>By sending fax</a:t>
            </a:r>
          </a:p>
          <a:p>
            <a:pPr>
              <a:buFont typeface="Wingdings" pitchFamily="2" charset="2"/>
              <a:buChar char="v"/>
            </a:pPr>
            <a:r>
              <a:rPr lang="en-US" dirty="0" smtClean="0"/>
              <a:t>By physical presence</a:t>
            </a:r>
          </a:p>
          <a:p>
            <a:pPr>
              <a:buFont typeface="Wingdings" pitchFamily="2" charset="2"/>
              <a:buChar char="v"/>
            </a:pPr>
            <a:r>
              <a:rPr lang="en-US" dirty="0" smtClean="0"/>
              <a:t>And just a telephone call	</a:t>
            </a:r>
          </a:p>
          <a:p>
            <a:endParaRPr lang="en-US" dirty="0"/>
          </a:p>
          <a:p>
            <a:endParaRPr lang="en-US" dirty="0"/>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pPr>
              <a:defRPr/>
            </a:pPr>
            <a:fld id="{2CF7928E-0CC4-4944-82D0-EFACF1CE90C3}" type="slidenum">
              <a:rPr lang="en-US" smtClean="0"/>
              <a:pPr>
                <a:defRPr/>
              </a:pPr>
              <a:t>73</a:t>
            </a:fld>
            <a:endParaRPr lang="en-US"/>
          </a:p>
        </p:txBody>
      </p:sp>
    </p:spTree>
    <p:extLst>
      <p:ext uri="{BB962C8B-B14F-4D97-AF65-F5344CB8AC3E}">
        <p14:creationId xmlns:p14="http://schemas.microsoft.com/office/powerpoint/2010/main" xmlns="" val="47456667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subTitle" idx="1"/>
          </p:nvPr>
        </p:nvSpPr>
        <p:spPr>
          <a:xfrm>
            <a:off x="381000" y="428624"/>
            <a:ext cx="8583613" cy="6048375"/>
          </a:xfrm>
        </p:spPr>
        <p:txBody>
          <a:bodyPr/>
          <a:lstStyle/>
          <a:p>
            <a:pPr>
              <a:defRPr/>
            </a:pPr>
            <a:r>
              <a:rPr lang="en-US" sz="2800" b="1" dirty="0" smtClean="0">
                <a:solidFill>
                  <a:schemeClr val="accent6">
                    <a:lumMod val="50000"/>
                  </a:schemeClr>
                </a:solidFill>
              </a:rPr>
              <a:t>Grievance Redressal System For Pensioners</a:t>
            </a:r>
          </a:p>
          <a:p>
            <a:pPr marL="609600" indent="-609600" algn="l" eaLnBrk="1" hangingPunct="1">
              <a:buClr>
                <a:schemeClr val="tx1"/>
              </a:buClr>
              <a:buSzTx/>
              <a:buFont typeface="Wingdings" pitchFamily="2" charset="2"/>
              <a:buChar char="q"/>
              <a:defRPr/>
            </a:pPr>
            <a:endParaRPr lang="en-US" sz="2400" dirty="0">
              <a:solidFill>
                <a:srgbClr val="FFC000"/>
              </a:solidFill>
            </a:endParaRPr>
          </a:p>
          <a:p>
            <a:pPr marL="609600" indent="-609600" algn="l" eaLnBrk="1" hangingPunct="1">
              <a:buClr>
                <a:schemeClr val="tx1"/>
              </a:buClr>
              <a:buSzTx/>
              <a:buFont typeface="Wingdings" pitchFamily="2" charset="2"/>
              <a:buChar char="v"/>
              <a:defRPr/>
            </a:pPr>
            <a:r>
              <a:rPr lang="en-IN" sz="1800" dirty="0" smtClean="0">
                <a:effectLst/>
              </a:rPr>
              <a:t>The </a:t>
            </a:r>
            <a:r>
              <a:rPr lang="en-IN" sz="1800" dirty="0">
                <a:effectLst/>
              </a:rPr>
              <a:t>telephone lines are open from 10 am to 5 pm on all working days</a:t>
            </a:r>
            <a:r>
              <a:rPr lang="en-US" sz="1800" dirty="0">
                <a:effectLst/>
              </a:rPr>
              <a:t>. </a:t>
            </a:r>
            <a:endParaRPr lang="en-US" sz="1800" dirty="0" smtClean="0">
              <a:effectLst/>
            </a:endParaRPr>
          </a:p>
          <a:p>
            <a:pPr marL="609600" indent="-609600" algn="l" eaLnBrk="1" hangingPunct="1">
              <a:buClr>
                <a:schemeClr val="tx1"/>
              </a:buClr>
              <a:buSzTx/>
              <a:buFont typeface="Wingdings" pitchFamily="2" charset="2"/>
              <a:buChar char="v"/>
              <a:defRPr/>
            </a:pPr>
            <a:r>
              <a:rPr lang="en-IN" sz="1800" dirty="0" smtClean="0">
                <a:effectLst/>
              </a:rPr>
              <a:t>Average </a:t>
            </a:r>
            <a:r>
              <a:rPr lang="en-IN" sz="1800" dirty="0">
                <a:effectLst/>
              </a:rPr>
              <a:t>152 calls are received daily</a:t>
            </a:r>
            <a:r>
              <a:rPr lang="en-IN" sz="1800" dirty="0" smtClean="0">
                <a:effectLst/>
              </a:rPr>
              <a:t>.</a:t>
            </a:r>
          </a:p>
          <a:p>
            <a:pPr marL="609600" indent="-609600" algn="l" eaLnBrk="1" hangingPunct="1">
              <a:buClr>
                <a:schemeClr val="tx1"/>
              </a:buClr>
              <a:buSzTx/>
              <a:buFont typeface="Wingdings" pitchFamily="2" charset="2"/>
              <a:buChar char="v"/>
              <a:defRPr/>
            </a:pPr>
            <a:r>
              <a:rPr lang="en-IN" sz="1800" dirty="0" smtClean="0">
                <a:effectLst/>
              </a:rPr>
              <a:t> The </a:t>
            </a:r>
            <a:r>
              <a:rPr lang="en-IN" sz="1800" dirty="0">
                <a:effectLst/>
              </a:rPr>
              <a:t>grievances received as well as redressed during last financial year from </a:t>
            </a:r>
            <a:r>
              <a:rPr lang="en-IN" sz="1800" dirty="0" smtClean="0">
                <a:effectLst/>
              </a:rPr>
              <a:t>01.04.2014 </a:t>
            </a:r>
            <a:r>
              <a:rPr lang="en-IN" sz="1800" dirty="0">
                <a:effectLst/>
              </a:rPr>
              <a:t>to </a:t>
            </a:r>
            <a:r>
              <a:rPr lang="en-IN" sz="1800" dirty="0" smtClean="0">
                <a:effectLst/>
              </a:rPr>
              <a:t>31.03.2015 </a:t>
            </a:r>
            <a:r>
              <a:rPr lang="en-IN" sz="1800" dirty="0">
                <a:effectLst/>
              </a:rPr>
              <a:t>were as under</a:t>
            </a:r>
            <a:r>
              <a:rPr lang="en-IN" sz="1800" dirty="0" smtClean="0">
                <a:effectLst/>
              </a:rPr>
              <a:t>:-</a:t>
            </a:r>
          </a:p>
          <a:p>
            <a:pPr algn="l" eaLnBrk="1" hangingPunct="1">
              <a:buClr>
                <a:schemeClr val="tx1"/>
              </a:buClr>
              <a:buSzTx/>
              <a:defRPr/>
            </a:pPr>
            <a:endParaRPr lang="en-IN" sz="1800" dirty="0">
              <a:effectLst/>
            </a:endParaRPr>
          </a:p>
          <a:p>
            <a:pPr algn="l" eaLnBrk="1" hangingPunct="1">
              <a:buClr>
                <a:schemeClr val="tx1"/>
              </a:buClr>
              <a:buSzTx/>
              <a:defRPr/>
            </a:pPr>
            <a:endParaRPr lang="en-US" sz="1800" dirty="0">
              <a:effectLst/>
            </a:endParaRPr>
          </a:p>
          <a:p>
            <a:pPr marL="609600" indent="-609600" algn="l" eaLnBrk="1" hangingPunct="1">
              <a:buClr>
                <a:schemeClr val="tx1"/>
              </a:buClr>
              <a:buSzTx/>
              <a:buFont typeface="Wingdings" pitchFamily="2" charset="2"/>
              <a:buChar char="Ø"/>
              <a:defRPr/>
            </a:pPr>
            <a:endParaRPr lang="en-US" sz="1800" dirty="0" smtClean="0"/>
          </a:p>
          <a:p>
            <a:pPr marL="609600" indent="-609600" algn="l" eaLnBrk="1" hangingPunct="1">
              <a:buClr>
                <a:schemeClr val="tx1"/>
              </a:buClr>
              <a:buSzTx/>
              <a:defRPr/>
            </a:pPr>
            <a:endParaRPr lang="en-US" sz="2000" b="1" u="sng" dirty="0" smtClean="0"/>
          </a:p>
          <a:p>
            <a:pPr marL="609600" indent="-609600" algn="l" eaLnBrk="1" hangingPunct="1">
              <a:buClr>
                <a:schemeClr val="tx1"/>
              </a:buClr>
              <a:buSzTx/>
              <a:defRPr/>
            </a:pPr>
            <a:endParaRPr lang="en-US" sz="2000" b="1" u="sng" dirty="0" smtClean="0"/>
          </a:p>
          <a:p>
            <a:pPr marL="609600" indent="-609600" algn="l" eaLnBrk="1" hangingPunct="1">
              <a:buClr>
                <a:schemeClr val="tx1"/>
              </a:buClr>
              <a:buSzTx/>
              <a:defRPr/>
            </a:pPr>
            <a:endParaRPr lang="en-US" sz="2000" dirty="0" smtClean="0"/>
          </a:p>
          <a:p>
            <a:pPr marL="609600" indent="-609600" algn="l" eaLnBrk="1" hangingPunct="1">
              <a:buClr>
                <a:schemeClr val="tx1"/>
              </a:buClr>
              <a:buSzTx/>
              <a:buFont typeface="Wingdings" pitchFamily="2" charset="2"/>
              <a:buChar char="q"/>
              <a:defRPr/>
            </a:pPr>
            <a:endParaRPr lang="hi-IN" sz="1400" dirty="0" smtClean="0"/>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74</a:t>
            </a:fld>
            <a:endParaRPr lang="en-US"/>
          </a:p>
        </p:txBody>
      </p:sp>
      <p:graphicFrame>
        <p:nvGraphicFramePr>
          <p:cNvPr id="2" name="Table 1"/>
          <p:cNvGraphicFramePr>
            <a:graphicFrameLocks noGrp="1"/>
          </p:cNvGraphicFramePr>
          <p:nvPr/>
        </p:nvGraphicFramePr>
        <p:xfrm>
          <a:off x="684211" y="2666999"/>
          <a:ext cx="8002588" cy="3810000"/>
        </p:xfrm>
        <a:graphic>
          <a:graphicData uri="http://schemas.openxmlformats.org/drawingml/2006/table">
            <a:tbl>
              <a:tblPr firstRow="1" firstCol="1" bandRow="1">
                <a:tableStyleId>{5C22544A-7EE6-4342-B048-85BDC9FD1C3A}</a:tableStyleId>
              </a:tblPr>
              <a:tblGrid>
                <a:gridCol w="686917"/>
                <a:gridCol w="3142647"/>
                <a:gridCol w="2086512"/>
                <a:gridCol w="2086512"/>
              </a:tblGrid>
              <a:tr h="943278">
                <a:tc>
                  <a:txBody>
                    <a:bodyPr/>
                    <a:lstStyle/>
                    <a:p>
                      <a:pPr marL="0" marR="0" algn="just">
                        <a:lnSpc>
                          <a:spcPct val="115000"/>
                        </a:lnSpc>
                        <a:spcBef>
                          <a:spcPts val="0"/>
                        </a:spcBef>
                        <a:spcAft>
                          <a:spcPts val="0"/>
                        </a:spcAft>
                      </a:pPr>
                      <a:r>
                        <a:rPr lang="en-US" sz="1400" dirty="0">
                          <a:solidFill>
                            <a:schemeClr val="tx1"/>
                          </a:solidFill>
                          <a:effectLst/>
                        </a:rPr>
                        <a:t>S No</a:t>
                      </a:r>
                      <a:endParaRPr lang="en-US" sz="1100" dirty="0">
                        <a:solidFill>
                          <a:schemeClr val="tx1"/>
                        </a:solidFill>
                        <a:effectLst/>
                        <a:latin typeface="Cambria"/>
                        <a:ea typeface="Times New Roman"/>
                        <a:cs typeface="Times New Roman"/>
                      </a:endParaRPr>
                    </a:p>
                  </a:txBody>
                  <a:tcPr marL="68579" marR="68579" marT="0" marB="0"/>
                </a:tc>
                <a:tc>
                  <a:txBody>
                    <a:bodyPr/>
                    <a:lstStyle/>
                    <a:p>
                      <a:pPr marL="0" marR="0" algn="just">
                        <a:lnSpc>
                          <a:spcPct val="115000"/>
                        </a:lnSpc>
                        <a:spcBef>
                          <a:spcPts val="0"/>
                        </a:spcBef>
                        <a:spcAft>
                          <a:spcPts val="0"/>
                        </a:spcAft>
                      </a:pPr>
                      <a:r>
                        <a:rPr lang="en-US" sz="1400" dirty="0">
                          <a:solidFill>
                            <a:schemeClr val="tx1"/>
                          </a:solidFill>
                          <a:effectLst/>
                        </a:rPr>
                        <a:t>Source of Grievance</a:t>
                      </a:r>
                      <a:endParaRPr lang="en-US" sz="1100" dirty="0">
                        <a:solidFill>
                          <a:schemeClr val="tx1"/>
                        </a:solidFill>
                        <a:effectLst/>
                        <a:latin typeface="Cambria"/>
                        <a:ea typeface="Times New Roman"/>
                        <a:cs typeface="Times New Roman"/>
                      </a:endParaRPr>
                    </a:p>
                  </a:txBody>
                  <a:tcPr marL="68579" marR="68579" marT="0" marB="0"/>
                </a:tc>
                <a:tc>
                  <a:txBody>
                    <a:bodyPr/>
                    <a:lstStyle/>
                    <a:p>
                      <a:pPr marL="0" marR="0" algn="just">
                        <a:lnSpc>
                          <a:spcPct val="115000"/>
                        </a:lnSpc>
                        <a:spcBef>
                          <a:spcPts val="0"/>
                        </a:spcBef>
                        <a:spcAft>
                          <a:spcPts val="0"/>
                        </a:spcAft>
                      </a:pPr>
                      <a:r>
                        <a:rPr lang="en-US" sz="1400" dirty="0">
                          <a:solidFill>
                            <a:schemeClr val="tx1"/>
                          </a:solidFill>
                          <a:effectLst/>
                        </a:rPr>
                        <a:t>Total Grievances</a:t>
                      </a:r>
                      <a:endParaRPr lang="en-US" sz="1100" dirty="0">
                        <a:solidFill>
                          <a:schemeClr val="tx1"/>
                        </a:solidFill>
                        <a:effectLst/>
                        <a:latin typeface="Cambria"/>
                        <a:ea typeface="Times New Roman"/>
                        <a:cs typeface="Times New Roman"/>
                      </a:endParaRPr>
                    </a:p>
                  </a:txBody>
                  <a:tcPr marL="68579" marR="68579" marT="0" marB="0"/>
                </a:tc>
                <a:tc>
                  <a:txBody>
                    <a:bodyPr/>
                    <a:lstStyle/>
                    <a:p>
                      <a:pPr marL="0" marR="0" algn="just">
                        <a:lnSpc>
                          <a:spcPct val="115000"/>
                        </a:lnSpc>
                        <a:spcBef>
                          <a:spcPts val="0"/>
                        </a:spcBef>
                        <a:spcAft>
                          <a:spcPts val="0"/>
                        </a:spcAft>
                      </a:pPr>
                      <a:r>
                        <a:rPr lang="en-US" sz="1400" dirty="0">
                          <a:solidFill>
                            <a:schemeClr val="tx1"/>
                          </a:solidFill>
                          <a:effectLst/>
                        </a:rPr>
                        <a:t>Average Grievances per </a:t>
                      </a:r>
                      <a:r>
                        <a:rPr lang="en-US" sz="1400" dirty="0" smtClean="0">
                          <a:solidFill>
                            <a:schemeClr val="tx1"/>
                          </a:solidFill>
                          <a:effectLst/>
                        </a:rPr>
                        <a:t>working day</a:t>
                      </a:r>
                      <a:endParaRPr lang="en-US" sz="1100" dirty="0">
                        <a:solidFill>
                          <a:schemeClr val="tx1"/>
                        </a:solidFill>
                        <a:effectLst/>
                        <a:latin typeface="Cambria"/>
                        <a:ea typeface="Times New Roman"/>
                        <a:cs typeface="Times New Roman"/>
                      </a:endParaRPr>
                    </a:p>
                  </a:txBody>
                  <a:tcPr marL="68579" marR="68579" marT="0" marB="0"/>
                </a:tc>
              </a:tr>
              <a:tr h="409532">
                <a:tc>
                  <a:txBody>
                    <a:bodyPr/>
                    <a:lstStyle/>
                    <a:p>
                      <a:pPr marL="0" marR="0" algn="just">
                        <a:lnSpc>
                          <a:spcPct val="115000"/>
                        </a:lnSpc>
                        <a:spcBef>
                          <a:spcPts val="0"/>
                        </a:spcBef>
                        <a:spcAft>
                          <a:spcPts val="0"/>
                        </a:spcAft>
                      </a:pPr>
                      <a:r>
                        <a:rPr lang="en-US" sz="1400" dirty="0">
                          <a:solidFill>
                            <a:schemeClr val="tx1"/>
                          </a:solidFill>
                          <a:effectLst/>
                        </a:rPr>
                        <a:t>1</a:t>
                      </a:r>
                      <a:endParaRPr lang="en-US" sz="1100" dirty="0">
                        <a:solidFill>
                          <a:schemeClr val="tx1"/>
                        </a:solidFill>
                        <a:effectLst/>
                        <a:latin typeface="Cambria"/>
                        <a:ea typeface="Times New Roman"/>
                        <a:cs typeface="Times New Roman"/>
                      </a:endParaRPr>
                    </a:p>
                  </a:txBody>
                  <a:tcPr marL="68579" marR="68579" marT="0" marB="0"/>
                </a:tc>
                <a:tc>
                  <a:txBody>
                    <a:bodyPr/>
                    <a:lstStyle/>
                    <a:p>
                      <a:pPr marL="0" marR="0" algn="just">
                        <a:lnSpc>
                          <a:spcPct val="115000"/>
                        </a:lnSpc>
                        <a:spcBef>
                          <a:spcPts val="0"/>
                        </a:spcBef>
                        <a:spcAft>
                          <a:spcPts val="0"/>
                        </a:spcAft>
                      </a:pPr>
                      <a:r>
                        <a:rPr lang="en-US" sz="1400">
                          <a:effectLst/>
                        </a:rPr>
                        <a:t>Telephone</a:t>
                      </a:r>
                      <a:endParaRPr lang="en-US" sz="1100">
                        <a:effectLst/>
                        <a:latin typeface="Cambria"/>
                        <a:ea typeface="Times New Roman"/>
                        <a:cs typeface="Times New Roman"/>
                      </a:endParaRPr>
                    </a:p>
                  </a:txBody>
                  <a:tcPr marL="68579" marR="68579" marT="0" marB="0"/>
                </a:tc>
                <a:tc>
                  <a:txBody>
                    <a:bodyPr/>
                    <a:lstStyle/>
                    <a:p>
                      <a:pPr marL="0" marR="0" algn="just">
                        <a:lnSpc>
                          <a:spcPct val="115000"/>
                        </a:lnSpc>
                        <a:spcBef>
                          <a:spcPts val="0"/>
                        </a:spcBef>
                        <a:spcAft>
                          <a:spcPts val="0"/>
                        </a:spcAft>
                      </a:pPr>
                      <a:r>
                        <a:rPr lang="en-US" sz="1400" dirty="0" smtClean="0">
                          <a:effectLst/>
                        </a:rPr>
                        <a:t>40049</a:t>
                      </a:r>
                      <a:endParaRPr lang="en-US" sz="1100" dirty="0">
                        <a:effectLst/>
                        <a:latin typeface="Cambria"/>
                        <a:ea typeface="Times New Roman"/>
                        <a:cs typeface="Times New Roman"/>
                      </a:endParaRPr>
                    </a:p>
                  </a:txBody>
                  <a:tcPr marL="68579" marR="68579" marT="0" marB="0"/>
                </a:tc>
                <a:tc>
                  <a:txBody>
                    <a:bodyPr/>
                    <a:lstStyle/>
                    <a:p>
                      <a:pPr marL="0" marR="0" algn="just">
                        <a:lnSpc>
                          <a:spcPct val="115000"/>
                        </a:lnSpc>
                        <a:spcBef>
                          <a:spcPts val="0"/>
                        </a:spcBef>
                        <a:spcAft>
                          <a:spcPts val="0"/>
                        </a:spcAft>
                      </a:pPr>
                      <a:r>
                        <a:rPr lang="en-US" sz="1400">
                          <a:effectLst/>
                        </a:rPr>
                        <a:t>152</a:t>
                      </a:r>
                      <a:endParaRPr lang="en-US" sz="1100">
                        <a:effectLst/>
                        <a:latin typeface="Cambria"/>
                        <a:ea typeface="Times New Roman"/>
                        <a:cs typeface="Times New Roman"/>
                      </a:endParaRPr>
                    </a:p>
                  </a:txBody>
                  <a:tcPr marL="68579" marR="68579" marT="0" marB="0"/>
                </a:tc>
              </a:tr>
              <a:tr h="409532">
                <a:tc>
                  <a:txBody>
                    <a:bodyPr/>
                    <a:lstStyle/>
                    <a:p>
                      <a:pPr marL="0" marR="0" algn="just">
                        <a:lnSpc>
                          <a:spcPct val="115000"/>
                        </a:lnSpc>
                        <a:spcBef>
                          <a:spcPts val="0"/>
                        </a:spcBef>
                        <a:spcAft>
                          <a:spcPts val="0"/>
                        </a:spcAft>
                      </a:pPr>
                      <a:r>
                        <a:rPr lang="en-US" sz="1400" dirty="0">
                          <a:solidFill>
                            <a:schemeClr val="tx1"/>
                          </a:solidFill>
                          <a:effectLst/>
                        </a:rPr>
                        <a:t>2</a:t>
                      </a:r>
                      <a:endParaRPr lang="en-US" sz="1100" dirty="0">
                        <a:solidFill>
                          <a:schemeClr val="tx1"/>
                        </a:solidFill>
                        <a:effectLst/>
                        <a:latin typeface="Cambria"/>
                        <a:ea typeface="Times New Roman"/>
                        <a:cs typeface="Times New Roman"/>
                      </a:endParaRPr>
                    </a:p>
                  </a:txBody>
                  <a:tcPr marL="68579" marR="68579" marT="0" marB="0"/>
                </a:tc>
                <a:tc>
                  <a:txBody>
                    <a:bodyPr/>
                    <a:lstStyle/>
                    <a:p>
                      <a:pPr marL="0" marR="0" algn="just">
                        <a:lnSpc>
                          <a:spcPct val="115000"/>
                        </a:lnSpc>
                        <a:spcBef>
                          <a:spcPts val="0"/>
                        </a:spcBef>
                        <a:spcAft>
                          <a:spcPts val="0"/>
                        </a:spcAft>
                      </a:pPr>
                      <a:r>
                        <a:rPr lang="en-US" sz="1400">
                          <a:effectLst/>
                        </a:rPr>
                        <a:t>Emails and Web-site complaints</a:t>
                      </a:r>
                      <a:endParaRPr lang="en-US" sz="1100">
                        <a:effectLst/>
                        <a:latin typeface="Cambria"/>
                        <a:ea typeface="Times New Roman"/>
                        <a:cs typeface="Times New Roman"/>
                      </a:endParaRPr>
                    </a:p>
                  </a:txBody>
                  <a:tcPr marL="68579" marR="68579" marT="0" marB="0"/>
                </a:tc>
                <a:tc>
                  <a:txBody>
                    <a:bodyPr/>
                    <a:lstStyle/>
                    <a:p>
                      <a:pPr marL="0" marR="0" algn="just">
                        <a:lnSpc>
                          <a:spcPct val="115000"/>
                        </a:lnSpc>
                        <a:spcBef>
                          <a:spcPts val="0"/>
                        </a:spcBef>
                        <a:spcAft>
                          <a:spcPts val="0"/>
                        </a:spcAft>
                      </a:pPr>
                      <a:r>
                        <a:rPr lang="en-US" sz="1400" dirty="0" smtClean="0">
                          <a:effectLst/>
                        </a:rPr>
                        <a:t>29172</a:t>
                      </a:r>
                      <a:endParaRPr lang="en-US" sz="1100" dirty="0">
                        <a:effectLst/>
                        <a:latin typeface="Cambria"/>
                        <a:ea typeface="Times New Roman"/>
                        <a:cs typeface="Times New Roman"/>
                      </a:endParaRPr>
                    </a:p>
                  </a:txBody>
                  <a:tcPr marL="68579" marR="68579" marT="0" marB="0"/>
                </a:tc>
                <a:tc>
                  <a:txBody>
                    <a:bodyPr/>
                    <a:lstStyle/>
                    <a:p>
                      <a:pPr marL="0" marR="0" algn="just">
                        <a:lnSpc>
                          <a:spcPct val="115000"/>
                        </a:lnSpc>
                        <a:spcBef>
                          <a:spcPts val="0"/>
                        </a:spcBef>
                        <a:spcAft>
                          <a:spcPts val="0"/>
                        </a:spcAft>
                      </a:pPr>
                      <a:r>
                        <a:rPr lang="en-US" sz="1400">
                          <a:effectLst/>
                        </a:rPr>
                        <a:t>111</a:t>
                      </a:r>
                      <a:endParaRPr lang="en-US" sz="1100">
                        <a:effectLst/>
                        <a:latin typeface="Cambria"/>
                        <a:ea typeface="Times New Roman"/>
                        <a:cs typeface="Times New Roman"/>
                      </a:endParaRPr>
                    </a:p>
                  </a:txBody>
                  <a:tcPr marL="68579" marR="68579" marT="0" marB="0"/>
                </a:tc>
              </a:tr>
              <a:tr h="819063">
                <a:tc>
                  <a:txBody>
                    <a:bodyPr/>
                    <a:lstStyle/>
                    <a:p>
                      <a:pPr marL="0" marR="0" algn="just">
                        <a:lnSpc>
                          <a:spcPct val="115000"/>
                        </a:lnSpc>
                        <a:spcBef>
                          <a:spcPts val="0"/>
                        </a:spcBef>
                        <a:spcAft>
                          <a:spcPts val="0"/>
                        </a:spcAft>
                      </a:pPr>
                      <a:r>
                        <a:rPr lang="en-US" sz="1400" dirty="0">
                          <a:solidFill>
                            <a:schemeClr val="tx1"/>
                          </a:solidFill>
                          <a:effectLst/>
                        </a:rPr>
                        <a:t>3</a:t>
                      </a:r>
                      <a:endParaRPr lang="en-US" sz="1100" dirty="0">
                        <a:solidFill>
                          <a:schemeClr val="tx1"/>
                        </a:solidFill>
                        <a:effectLst/>
                        <a:latin typeface="Cambria"/>
                        <a:ea typeface="Times New Roman"/>
                        <a:cs typeface="Times New Roman"/>
                      </a:endParaRPr>
                    </a:p>
                  </a:txBody>
                  <a:tcPr marL="68579" marR="68579" marT="0" marB="0"/>
                </a:tc>
                <a:tc>
                  <a:txBody>
                    <a:bodyPr/>
                    <a:lstStyle/>
                    <a:p>
                      <a:pPr marL="0" marR="0" algn="just">
                        <a:lnSpc>
                          <a:spcPct val="115000"/>
                        </a:lnSpc>
                        <a:spcBef>
                          <a:spcPts val="0"/>
                        </a:spcBef>
                        <a:spcAft>
                          <a:spcPts val="0"/>
                        </a:spcAft>
                      </a:pPr>
                      <a:r>
                        <a:rPr lang="en-US" sz="1400">
                          <a:effectLst/>
                        </a:rPr>
                        <a:t>Physical presence of Pensioners in CPAO</a:t>
                      </a:r>
                      <a:endParaRPr lang="en-US" sz="1100">
                        <a:effectLst/>
                        <a:latin typeface="Cambria"/>
                        <a:ea typeface="Times New Roman"/>
                        <a:cs typeface="Times New Roman"/>
                      </a:endParaRPr>
                    </a:p>
                  </a:txBody>
                  <a:tcPr marL="68579" marR="68579" marT="0" marB="0"/>
                </a:tc>
                <a:tc>
                  <a:txBody>
                    <a:bodyPr/>
                    <a:lstStyle/>
                    <a:p>
                      <a:pPr marL="0" marR="0" algn="just">
                        <a:lnSpc>
                          <a:spcPct val="115000"/>
                        </a:lnSpc>
                        <a:spcBef>
                          <a:spcPts val="0"/>
                        </a:spcBef>
                        <a:spcAft>
                          <a:spcPts val="0"/>
                        </a:spcAft>
                      </a:pPr>
                      <a:r>
                        <a:rPr lang="en-US" sz="1400" dirty="0" smtClean="0">
                          <a:effectLst/>
                        </a:rPr>
                        <a:t>4343</a:t>
                      </a:r>
                      <a:endParaRPr lang="en-US" sz="1100" dirty="0">
                        <a:effectLst/>
                        <a:latin typeface="Cambria"/>
                        <a:ea typeface="Times New Roman"/>
                        <a:cs typeface="Times New Roman"/>
                      </a:endParaRPr>
                    </a:p>
                  </a:txBody>
                  <a:tcPr marL="68579" marR="68579" marT="0" marB="0"/>
                </a:tc>
                <a:tc>
                  <a:txBody>
                    <a:bodyPr/>
                    <a:lstStyle/>
                    <a:p>
                      <a:pPr marL="0" marR="0" algn="just">
                        <a:lnSpc>
                          <a:spcPct val="115000"/>
                        </a:lnSpc>
                        <a:spcBef>
                          <a:spcPts val="0"/>
                        </a:spcBef>
                        <a:spcAft>
                          <a:spcPts val="0"/>
                        </a:spcAft>
                      </a:pPr>
                      <a:r>
                        <a:rPr lang="en-US" sz="1400">
                          <a:effectLst/>
                        </a:rPr>
                        <a:t>17</a:t>
                      </a:r>
                      <a:endParaRPr lang="en-US" sz="1100">
                        <a:effectLst/>
                        <a:latin typeface="Cambria"/>
                        <a:ea typeface="Times New Roman"/>
                        <a:cs typeface="Times New Roman"/>
                      </a:endParaRPr>
                    </a:p>
                  </a:txBody>
                  <a:tcPr marL="68579" marR="68579" marT="0" marB="0"/>
                </a:tc>
              </a:tr>
              <a:tr h="819063">
                <a:tc>
                  <a:txBody>
                    <a:bodyPr/>
                    <a:lstStyle/>
                    <a:p>
                      <a:pPr marL="0" marR="0" algn="just">
                        <a:lnSpc>
                          <a:spcPct val="115000"/>
                        </a:lnSpc>
                        <a:spcBef>
                          <a:spcPts val="0"/>
                        </a:spcBef>
                        <a:spcAft>
                          <a:spcPts val="0"/>
                        </a:spcAft>
                      </a:pPr>
                      <a:r>
                        <a:rPr lang="en-US" sz="1400" dirty="0">
                          <a:solidFill>
                            <a:schemeClr val="tx1"/>
                          </a:solidFill>
                          <a:effectLst/>
                        </a:rPr>
                        <a:t> </a:t>
                      </a:r>
                      <a:endParaRPr lang="en-US" sz="1100" dirty="0">
                        <a:solidFill>
                          <a:schemeClr val="tx1"/>
                        </a:solidFill>
                        <a:effectLst/>
                      </a:endParaRPr>
                    </a:p>
                    <a:p>
                      <a:pPr marL="0" marR="0" algn="just">
                        <a:lnSpc>
                          <a:spcPct val="115000"/>
                        </a:lnSpc>
                        <a:spcBef>
                          <a:spcPts val="0"/>
                        </a:spcBef>
                        <a:spcAft>
                          <a:spcPts val="0"/>
                        </a:spcAft>
                      </a:pPr>
                      <a:r>
                        <a:rPr lang="en-US" sz="1400" dirty="0">
                          <a:solidFill>
                            <a:schemeClr val="tx1"/>
                          </a:solidFill>
                          <a:effectLst/>
                        </a:rPr>
                        <a:t>4</a:t>
                      </a:r>
                      <a:endParaRPr lang="en-US" sz="1100" dirty="0">
                        <a:solidFill>
                          <a:schemeClr val="tx1"/>
                        </a:solidFill>
                        <a:effectLst/>
                        <a:latin typeface="Cambria"/>
                        <a:ea typeface="Times New Roman"/>
                        <a:cs typeface="Times New Roman"/>
                      </a:endParaRPr>
                    </a:p>
                  </a:txBody>
                  <a:tcPr marL="68579" marR="68579" marT="0" marB="0"/>
                </a:tc>
                <a:tc>
                  <a:txBody>
                    <a:bodyPr/>
                    <a:lstStyle/>
                    <a:p>
                      <a:pPr marL="0" marR="0" algn="just">
                        <a:lnSpc>
                          <a:spcPct val="115000"/>
                        </a:lnSpc>
                        <a:spcBef>
                          <a:spcPts val="0"/>
                        </a:spcBef>
                        <a:spcAft>
                          <a:spcPts val="0"/>
                        </a:spcAft>
                      </a:pPr>
                      <a:r>
                        <a:rPr lang="en-US" sz="1400">
                          <a:effectLst/>
                        </a:rPr>
                        <a:t>Important/General letters</a:t>
                      </a:r>
                      <a:endParaRPr lang="en-US" sz="1100">
                        <a:effectLst/>
                        <a:latin typeface="Cambria"/>
                        <a:ea typeface="Times New Roman"/>
                        <a:cs typeface="Times New Roman"/>
                      </a:endParaRPr>
                    </a:p>
                  </a:txBody>
                  <a:tcPr marL="68579" marR="68579" marT="0" marB="0"/>
                </a:tc>
                <a:tc>
                  <a:txBody>
                    <a:bodyPr/>
                    <a:lstStyle/>
                    <a:p>
                      <a:pPr marL="0" marR="0" algn="just">
                        <a:lnSpc>
                          <a:spcPct val="115000"/>
                        </a:lnSpc>
                        <a:spcBef>
                          <a:spcPts val="0"/>
                        </a:spcBef>
                        <a:spcAft>
                          <a:spcPts val="0"/>
                        </a:spcAft>
                      </a:pPr>
                      <a:r>
                        <a:rPr lang="en-US" sz="1400" dirty="0">
                          <a:effectLst/>
                        </a:rPr>
                        <a:t>13989</a:t>
                      </a:r>
                      <a:endParaRPr lang="en-US" sz="1100" dirty="0">
                        <a:effectLst/>
                        <a:latin typeface="Cambria"/>
                        <a:ea typeface="Times New Roman"/>
                        <a:cs typeface="Times New Roman"/>
                      </a:endParaRPr>
                    </a:p>
                  </a:txBody>
                  <a:tcPr marL="68579" marR="68579" marT="0" marB="0"/>
                </a:tc>
                <a:tc>
                  <a:txBody>
                    <a:bodyPr/>
                    <a:lstStyle/>
                    <a:p>
                      <a:pPr marL="0" marR="0" algn="just">
                        <a:lnSpc>
                          <a:spcPct val="115000"/>
                        </a:lnSpc>
                        <a:spcBef>
                          <a:spcPts val="0"/>
                        </a:spcBef>
                        <a:spcAft>
                          <a:spcPts val="0"/>
                        </a:spcAft>
                      </a:pPr>
                      <a:r>
                        <a:rPr lang="en-US" sz="1400">
                          <a:effectLst/>
                        </a:rPr>
                        <a:t>53</a:t>
                      </a:r>
                      <a:endParaRPr lang="en-US" sz="1100">
                        <a:effectLst/>
                        <a:latin typeface="Cambria"/>
                        <a:ea typeface="Times New Roman"/>
                        <a:cs typeface="Times New Roman"/>
                      </a:endParaRPr>
                    </a:p>
                  </a:txBody>
                  <a:tcPr marL="68579" marR="68579" marT="0" marB="0"/>
                </a:tc>
              </a:tr>
              <a:tr h="409532">
                <a:tc>
                  <a:txBody>
                    <a:bodyPr/>
                    <a:lstStyle/>
                    <a:p>
                      <a:pPr marL="0" marR="0" algn="just">
                        <a:lnSpc>
                          <a:spcPct val="115000"/>
                        </a:lnSpc>
                        <a:spcBef>
                          <a:spcPts val="0"/>
                        </a:spcBef>
                        <a:spcAft>
                          <a:spcPts val="0"/>
                        </a:spcAft>
                      </a:pPr>
                      <a:r>
                        <a:rPr lang="en-US" sz="1400" dirty="0">
                          <a:solidFill>
                            <a:schemeClr val="tx1"/>
                          </a:solidFill>
                          <a:effectLst/>
                        </a:rPr>
                        <a:t>Total</a:t>
                      </a:r>
                      <a:endParaRPr lang="en-US" sz="1100" dirty="0">
                        <a:solidFill>
                          <a:schemeClr val="tx1"/>
                        </a:solidFill>
                        <a:effectLst/>
                        <a:latin typeface="Cambria"/>
                        <a:ea typeface="Times New Roman"/>
                        <a:cs typeface="Times New Roman"/>
                      </a:endParaRPr>
                    </a:p>
                  </a:txBody>
                  <a:tcPr marL="68579" marR="68579" marT="0" marB="0"/>
                </a:tc>
                <a:tc>
                  <a:txBody>
                    <a:bodyPr/>
                    <a:lstStyle/>
                    <a:p>
                      <a:pPr marL="0" marR="0" algn="just">
                        <a:lnSpc>
                          <a:spcPct val="115000"/>
                        </a:lnSpc>
                        <a:spcBef>
                          <a:spcPts val="0"/>
                        </a:spcBef>
                        <a:spcAft>
                          <a:spcPts val="0"/>
                        </a:spcAft>
                      </a:pPr>
                      <a:r>
                        <a:rPr lang="en-US" sz="1400" dirty="0">
                          <a:effectLst/>
                        </a:rPr>
                        <a:t> </a:t>
                      </a:r>
                      <a:endParaRPr lang="en-US" sz="1100" dirty="0">
                        <a:effectLst/>
                        <a:latin typeface="Cambria"/>
                        <a:ea typeface="Times New Roman"/>
                        <a:cs typeface="Times New Roman"/>
                      </a:endParaRPr>
                    </a:p>
                  </a:txBody>
                  <a:tcPr marL="68579" marR="68579" marT="0" marB="0"/>
                </a:tc>
                <a:tc>
                  <a:txBody>
                    <a:bodyPr/>
                    <a:lstStyle/>
                    <a:p>
                      <a:pPr marL="0" marR="0" algn="just">
                        <a:lnSpc>
                          <a:spcPct val="115000"/>
                        </a:lnSpc>
                        <a:spcBef>
                          <a:spcPts val="0"/>
                        </a:spcBef>
                        <a:spcAft>
                          <a:spcPts val="0"/>
                        </a:spcAft>
                      </a:pPr>
                      <a:r>
                        <a:rPr lang="en-US" sz="1400">
                          <a:effectLst/>
                        </a:rPr>
                        <a:t>87553</a:t>
                      </a:r>
                      <a:endParaRPr lang="en-US" sz="1100">
                        <a:effectLst/>
                        <a:latin typeface="Cambria"/>
                        <a:ea typeface="Times New Roman"/>
                        <a:cs typeface="Times New Roman"/>
                      </a:endParaRPr>
                    </a:p>
                  </a:txBody>
                  <a:tcPr marL="68579" marR="68579" marT="0" marB="0"/>
                </a:tc>
                <a:tc>
                  <a:txBody>
                    <a:bodyPr/>
                    <a:lstStyle/>
                    <a:p>
                      <a:pPr marL="0" marR="0" algn="just">
                        <a:lnSpc>
                          <a:spcPct val="115000"/>
                        </a:lnSpc>
                        <a:spcBef>
                          <a:spcPts val="0"/>
                        </a:spcBef>
                        <a:spcAft>
                          <a:spcPts val="0"/>
                        </a:spcAft>
                      </a:pPr>
                      <a:r>
                        <a:rPr lang="en-US" sz="1400" dirty="0" smtClean="0">
                          <a:effectLst/>
                        </a:rPr>
                        <a:t>331</a:t>
                      </a:r>
                      <a:endParaRPr lang="en-US" sz="1100" dirty="0">
                        <a:effectLst/>
                        <a:latin typeface="Cambria"/>
                        <a:ea typeface="Times New Roman"/>
                        <a:cs typeface="Times New Roman"/>
                      </a:endParaRPr>
                    </a:p>
                  </a:txBody>
                  <a:tcPr marL="68579" marR="68579" marT="0" marB="0"/>
                </a:tc>
              </a:tr>
            </a:tbl>
          </a:graphicData>
        </a:graphic>
      </p:graphicFrame>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74638"/>
            <a:ext cx="8077200" cy="639762"/>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eaLnBrk="1" fontAlgn="auto" hangingPunct="1">
              <a:spcAft>
                <a:spcPts val="0"/>
              </a:spcAft>
              <a:defRPr/>
            </a:pPr>
            <a:r>
              <a:rPr lang="en-IN" b="1" dirty="0" err="1" smtClean="0">
                <a:solidFill>
                  <a:schemeClr val="tx1">
                    <a:lumMod val="85000"/>
                    <a:lumOff val="15000"/>
                  </a:schemeClr>
                </a:solidFill>
              </a:rPr>
              <a:t>ePension</a:t>
            </a:r>
            <a:endParaRPr lang="en-US" dirty="0"/>
          </a:p>
        </p:txBody>
      </p:sp>
      <p:sp>
        <p:nvSpPr>
          <p:cNvPr id="5" name="Content Placeholder 2"/>
          <p:cNvSpPr>
            <a:spLocks noGrp="1"/>
          </p:cNvSpPr>
          <p:nvPr>
            <p:ph idx="1"/>
          </p:nvPr>
        </p:nvSpPr>
        <p:spPr>
          <a:xfrm>
            <a:off x="457200" y="1295400"/>
            <a:ext cx="8458200" cy="5029200"/>
          </a:xfrm>
        </p:spPr>
        <p:txBody>
          <a:bodyPr rtlCol="0">
            <a:normAutofit fontScale="85000" lnSpcReduction="20000"/>
          </a:bodyPr>
          <a:lstStyle/>
          <a:p>
            <a:pPr fontAlgn="auto">
              <a:spcAft>
                <a:spcPts val="0"/>
              </a:spcAft>
              <a:buFont typeface="Wingdings" pitchFamily="2" charset="2"/>
              <a:buChar char="v"/>
              <a:defRPr/>
            </a:pPr>
            <a:r>
              <a:rPr lang="en-US" sz="2800" dirty="0"/>
              <a:t>Single portal for entire pension delivery chain in GOI</a:t>
            </a:r>
          </a:p>
          <a:p>
            <a:pPr fontAlgn="auto">
              <a:spcAft>
                <a:spcPts val="0"/>
              </a:spcAft>
              <a:buFont typeface="Wingdings" pitchFamily="2" charset="2"/>
              <a:buChar char="v"/>
              <a:defRPr/>
            </a:pPr>
            <a:r>
              <a:rPr lang="en-US" sz="2800" dirty="0"/>
              <a:t>Single database of central civil pensioners</a:t>
            </a:r>
          </a:p>
          <a:p>
            <a:pPr fontAlgn="auto">
              <a:spcAft>
                <a:spcPts val="0"/>
              </a:spcAft>
              <a:buFont typeface="Wingdings" pitchFamily="2" charset="2"/>
              <a:buChar char="v"/>
              <a:defRPr/>
            </a:pPr>
            <a:r>
              <a:rPr lang="en-US" sz="2800" dirty="0"/>
              <a:t>Direct disbursement through PAO and CPAO</a:t>
            </a:r>
          </a:p>
          <a:p>
            <a:pPr fontAlgn="auto">
              <a:spcAft>
                <a:spcPts val="0"/>
              </a:spcAft>
              <a:buFont typeface="Wingdings" pitchFamily="2" charset="2"/>
              <a:buChar char="v"/>
              <a:defRPr/>
            </a:pPr>
            <a:r>
              <a:rPr lang="en-US" sz="2800" dirty="0"/>
              <a:t>Facilitation at grass roots by </a:t>
            </a:r>
            <a:r>
              <a:rPr lang="en-US" sz="2800" dirty="0" smtClean="0"/>
              <a:t>banks.</a:t>
            </a:r>
          </a:p>
          <a:p>
            <a:pPr fontAlgn="auto">
              <a:spcAft>
                <a:spcPts val="0"/>
              </a:spcAft>
              <a:buFont typeface="Arial" pitchFamily="34" charset="0"/>
              <a:buChar char="•"/>
              <a:defRPr/>
            </a:pPr>
            <a:r>
              <a:rPr lang="en-US" sz="2800" b="1" dirty="0" smtClean="0"/>
              <a:t>Advantages</a:t>
            </a:r>
          </a:p>
          <a:p>
            <a:pPr lvl="1" fontAlgn="auto">
              <a:spcAft>
                <a:spcPts val="0"/>
              </a:spcAft>
              <a:buFont typeface="Arial" pitchFamily="34" charset="0"/>
              <a:buChar char="•"/>
              <a:defRPr/>
            </a:pPr>
            <a:r>
              <a:rPr lang="en-US" dirty="0"/>
              <a:t>Simplified processes</a:t>
            </a:r>
          </a:p>
          <a:p>
            <a:pPr lvl="1" fontAlgn="auto">
              <a:spcAft>
                <a:spcPts val="0"/>
              </a:spcAft>
              <a:buFont typeface="Arial" pitchFamily="34" charset="0"/>
              <a:buChar char="•"/>
              <a:defRPr/>
            </a:pPr>
            <a:r>
              <a:rPr lang="en-US" dirty="0"/>
              <a:t>Enhanced transparency &amp; accountability</a:t>
            </a:r>
          </a:p>
          <a:p>
            <a:pPr lvl="1" fontAlgn="auto">
              <a:spcAft>
                <a:spcPts val="0"/>
              </a:spcAft>
              <a:buFont typeface="Arial" pitchFamily="34" charset="0"/>
              <a:buChar char="•"/>
              <a:defRPr/>
            </a:pPr>
            <a:r>
              <a:rPr lang="en-US" dirty="0"/>
              <a:t>Dynamic database</a:t>
            </a:r>
          </a:p>
          <a:p>
            <a:pPr lvl="1" fontAlgn="auto">
              <a:spcAft>
                <a:spcPts val="0"/>
              </a:spcAft>
              <a:buFont typeface="Arial" pitchFamily="34" charset="0"/>
              <a:buChar char="•"/>
              <a:defRPr/>
            </a:pPr>
            <a:r>
              <a:rPr lang="en-US" dirty="0"/>
              <a:t>Timely and correct payments </a:t>
            </a:r>
          </a:p>
          <a:p>
            <a:pPr lvl="1" fontAlgn="auto">
              <a:spcAft>
                <a:spcPts val="0"/>
              </a:spcAft>
              <a:buFont typeface="Arial" pitchFamily="34" charset="0"/>
              <a:buChar char="•"/>
              <a:defRPr/>
            </a:pPr>
            <a:r>
              <a:rPr lang="en-US" dirty="0"/>
              <a:t>Pay commission related revision</a:t>
            </a:r>
          </a:p>
          <a:p>
            <a:pPr lvl="1" fontAlgn="auto">
              <a:spcAft>
                <a:spcPts val="0"/>
              </a:spcAft>
              <a:buFont typeface="Arial" pitchFamily="34" charset="0"/>
              <a:buChar char="•"/>
              <a:defRPr/>
            </a:pPr>
            <a:r>
              <a:rPr lang="en-US" dirty="0"/>
              <a:t>Online accounting</a:t>
            </a:r>
          </a:p>
          <a:p>
            <a:pPr lvl="1" fontAlgn="auto">
              <a:spcAft>
                <a:spcPts val="0"/>
              </a:spcAft>
              <a:buFont typeface="Arial" pitchFamily="34" charset="0"/>
              <a:buChar char="•"/>
              <a:defRPr/>
            </a:pPr>
            <a:r>
              <a:rPr lang="en-US" dirty="0"/>
              <a:t>Improved budget management</a:t>
            </a:r>
          </a:p>
          <a:p>
            <a:pPr lvl="1" fontAlgn="auto">
              <a:spcAft>
                <a:spcPts val="0"/>
              </a:spcAft>
              <a:buFont typeface="Arial" pitchFamily="34" charset="0"/>
              <a:buChar char="•"/>
              <a:defRPr/>
            </a:pPr>
            <a:r>
              <a:rPr lang="en-US" dirty="0"/>
              <a:t>Single window service to </a:t>
            </a:r>
            <a:r>
              <a:rPr lang="en-US" dirty="0" smtClean="0"/>
              <a:t>pensioners</a:t>
            </a:r>
          </a:p>
          <a:p>
            <a:pPr fontAlgn="auto">
              <a:spcAft>
                <a:spcPts val="0"/>
              </a:spcAft>
              <a:buFont typeface="Arial" pitchFamily="34" charset="0"/>
              <a:buChar char="•"/>
              <a:defRPr/>
            </a:pPr>
            <a:endParaRPr lang="en-US" sz="2800" dirty="0"/>
          </a:p>
          <a:p>
            <a:pPr fontAlgn="auto">
              <a:spcAft>
                <a:spcPts val="0"/>
              </a:spcAft>
              <a:buFont typeface="Arial" pitchFamily="34" charset="0"/>
              <a:buChar char="•"/>
              <a:defRPr/>
            </a:pPr>
            <a:endParaRPr lang="en-US" sz="2800" dirty="0" smtClean="0"/>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pPr>
              <a:defRPr/>
            </a:pPr>
            <a:fld id="{7F47D000-ECD6-4856-B853-7ED9945D9035}" type="slidenum">
              <a:rPr lang="en-US"/>
              <a:pPr>
                <a:defRPr/>
              </a:pPr>
              <a:t>75</a:t>
            </a:fld>
            <a:endParaRPr lang="en-US"/>
          </a:p>
        </p:txBody>
      </p:sp>
    </p:spTree>
    <p:extLst>
      <p:ext uri="{BB962C8B-B14F-4D97-AF65-F5344CB8AC3E}">
        <p14:creationId xmlns:p14="http://schemas.microsoft.com/office/powerpoint/2010/main" xmlns="" val="28159636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74638"/>
            <a:ext cx="8077200" cy="868362"/>
          </a:xfrm>
        </p:spPr>
        <p:style>
          <a:lnRef idx="1">
            <a:schemeClr val="dk1"/>
          </a:lnRef>
          <a:fillRef idx="2">
            <a:schemeClr val="dk1"/>
          </a:fillRef>
          <a:effectRef idx="1">
            <a:schemeClr val="dk1"/>
          </a:effectRef>
          <a:fontRef idx="minor">
            <a:schemeClr val="dk1"/>
          </a:fontRef>
        </p:style>
        <p:txBody>
          <a:bodyPr>
            <a:normAutofit/>
          </a:bodyPr>
          <a:lstStyle/>
          <a:p>
            <a:pPr eaLnBrk="1" fontAlgn="auto" hangingPunct="1">
              <a:spcAft>
                <a:spcPts val="0"/>
              </a:spcAft>
              <a:defRPr/>
            </a:pPr>
            <a:r>
              <a:rPr lang="en-IN" b="1" dirty="0" smtClean="0">
                <a:solidFill>
                  <a:schemeClr val="tx1">
                    <a:lumMod val="85000"/>
                    <a:lumOff val="15000"/>
                  </a:schemeClr>
                </a:solidFill>
              </a:rPr>
              <a:t>e-Pension Portal</a:t>
            </a:r>
            <a:endParaRPr lang="en-US" dirty="0"/>
          </a:p>
        </p:txBody>
      </p:sp>
      <p:graphicFrame>
        <p:nvGraphicFramePr>
          <p:cNvPr id="6" name="Content Placeholder 3"/>
          <p:cNvGraphicFramePr>
            <a:graphicFrameLocks noGrp="1"/>
          </p:cNvGraphicFramePr>
          <p:nvPr>
            <p:ph idx="1"/>
          </p:nvPr>
        </p:nvGraphicFramePr>
        <p:xfrm>
          <a:off x="304800" y="1554162"/>
          <a:ext cx="8686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a:xfrm>
            <a:off x="7010400" y="6245225"/>
            <a:ext cx="2133600" cy="476250"/>
          </a:xfrm>
          <a:prstGeom prst="rect">
            <a:avLst/>
          </a:prstGeom>
        </p:spPr>
        <p:txBody>
          <a:bodyPr/>
          <a:lstStyle/>
          <a:p>
            <a:pPr>
              <a:defRPr/>
            </a:pPr>
            <a:fld id="{7F47D000-ECD6-4856-B853-7ED9945D9035}" type="slidenum">
              <a:rPr lang="en-US"/>
              <a:pPr>
                <a:defRPr/>
              </a:pPr>
              <a:t>76</a:t>
            </a:fld>
            <a:endParaRPr lang="en-US" dirty="0"/>
          </a:p>
        </p:txBody>
      </p:sp>
    </p:spTree>
    <p:extLst>
      <p:ext uri="{BB962C8B-B14F-4D97-AF65-F5344CB8AC3E}">
        <p14:creationId xmlns:p14="http://schemas.microsoft.com/office/powerpoint/2010/main" xmlns="" val="29504976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e-PPO(Revision)</a:t>
            </a:r>
            <a:endParaRPr lang="en-US" sz="4000" b="1" dirty="0"/>
          </a:p>
        </p:txBody>
      </p:sp>
      <p:sp>
        <p:nvSpPr>
          <p:cNvPr id="3" name="Content Placeholder 2"/>
          <p:cNvSpPr>
            <a:spLocks noGrp="1"/>
          </p:cNvSpPr>
          <p:nvPr>
            <p:ph idx="1"/>
          </p:nvPr>
        </p:nvSpPr>
        <p:spPr>
          <a:xfrm>
            <a:off x="457200" y="1600200"/>
            <a:ext cx="8229600" cy="4953000"/>
          </a:xfrm>
        </p:spPr>
        <p:txBody>
          <a:bodyPr/>
          <a:lstStyle/>
          <a:p>
            <a:pPr algn="just">
              <a:buFont typeface="Wingdings" pitchFamily="2" charset="2"/>
              <a:buChar char="v"/>
            </a:pPr>
            <a:r>
              <a:rPr lang="en-US" sz="2400" dirty="0" smtClean="0"/>
              <a:t>e-PPO project was initiated from 1st.October,2014 with the  three CPPCs of three banks, State Bank of India, Bank of Baroda and </a:t>
            </a:r>
            <a:r>
              <a:rPr lang="en-US" sz="2400" dirty="0" err="1" smtClean="0"/>
              <a:t>Canara</a:t>
            </a:r>
            <a:r>
              <a:rPr lang="en-US" sz="2400" dirty="0" smtClean="0"/>
              <a:t> Bank for sending online digitally signed Revision Authorities. Later on Punjab National Bank was also included in the project .</a:t>
            </a:r>
          </a:p>
          <a:p>
            <a:pPr algn="just">
              <a:buFont typeface="Wingdings" pitchFamily="2" charset="2"/>
              <a:buChar char="v"/>
            </a:pPr>
            <a:r>
              <a:rPr lang="en-US" sz="2400" dirty="0" smtClean="0"/>
              <a:t>With effect from 1</a:t>
            </a:r>
            <a:r>
              <a:rPr lang="en-US" sz="2400" baseline="30000" dirty="0" smtClean="0"/>
              <a:t>st</a:t>
            </a:r>
            <a:r>
              <a:rPr lang="en-US" sz="2400" dirty="0" smtClean="0"/>
              <a:t> January, 2016, all the remaining CPPCs of State Bank of India were also included. It has been decided to scale up the project to the remaining 25 banks with effect from 1</a:t>
            </a:r>
            <a:r>
              <a:rPr lang="en-US" sz="2400" baseline="30000" dirty="0" smtClean="0"/>
              <a:t>st</a:t>
            </a:r>
            <a:r>
              <a:rPr lang="en-US" sz="2400" dirty="0" smtClean="0"/>
              <a:t> February, 2016.</a:t>
            </a:r>
          </a:p>
          <a:p>
            <a:pPr algn="just">
              <a:buFont typeface="Wingdings" pitchFamily="2" charset="2"/>
              <a:buChar char="v"/>
            </a:pPr>
            <a:r>
              <a:rPr lang="en-US" sz="2400" dirty="0" smtClean="0"/>
              <a:t>PAO is sending non digitally signed data followed by paper authority. For PAOs, development is underway in PFMS to get digitally signed authority.</a:t>
            </a:r>
            <a:endParaRPr lang="en-US" sz="2400" dirty="0"/>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77</a:t>
            </a:fld>
            <a:endParaRPr lang="en-US"/>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3600" b="1" dirty="0" smtClean="0"/>
              <a:t>Benefits of e-PPO(Revision)..</a:t>
            </a:r>
            <a:endParaRPr lang="en-US" sz="4000" b="1" dirty="0"/>
          </a:p>
        </p:txBody>
      </p:sp>
      <p:sp>
        <p:nvSpPr>
          <p:cNvPr id="3" name="Content Placeholder 2"/>
          <p:cNvSpPr>
            <a:spLocks noGrp="1"/>
          </p:cNvSpPr>
          <p:nvPr>
            <p:ph idx="1"/>
          </p:nvPr>
        </p:nvSpPr>
        <p:spPr/>
        <p:txBody>
          <a:bodyPr>
            <a:normAutofit lnSpcReduction="10000"/>
          </a:bodyPr>
          <a:lstStyle/>
          <a:p>
            <a:pPr lvl="0">
              <a:buFont typeface="Wingdings" pitchFamily="2" charset="2"/>
              <a:buChar char="v"/>
            </a:pPr>
            <a:r>
              <a:rPr lang="en-US" sz="2800" dirty="0" smtClean="0"/>
              <a:t>Quick disposal of case from CPAO, as now the cases need not be processed for dispatch and speed post.</a:t>
            </a:r>
          </a:p>
          <a:p>
            <a:pPr lvl="0">
              <a:buFont typeface="Wingdings" pitchFamily="2" charset="2"/>
              <a:buChar char="v"/>
            </a:pPr>
            <a:r>
              <a:rPr lang="en-US" sz="2800" dirty="0" smtClean="0"/>
              <a:t>No postal delays as physical documents are not required to be sent. </a:t>
            </a:r>
          </a:p>
          <a:p>
            <a:pPr>
              <a:buFont typeface="Wingdings" pitchFamily="2" charset="2"/>
              <a:buChar char="v"/>
            </a:pPr>
            <a:r>
              <a:rPr lang="en-US" sz="2800" dirty="0" smtClean="0"/>
              <a:t>Saving of expenditure in terms of cost of paper, printing and postage.</a:t>
            </a:r>
          </a:p>
          <a:p>
            <a:pPr>
              <a:buFont typeface="Wingdings" pitchFamily="2" charset="2"/>
              <a:buChar char="v"/>
            </a:pPr>
            <a:r>
              <a:rPr lang="en-US" sz="2800" dirty="0" smtClean="0"/>
              <a:t>Minimizing the data entry errors at the banks side, as now the banks can incorporate the data received as XML file, directly into their systems.</a:t>
            </a:r>
          </a:p>
          <a:p>
            <a:pPr lvl="0"/>
            <a:endParaRPr lang="en-US" dirty="0" smtClean="0"/>
          </a:p>
          <a:p>
            <a:endParaRPr lang="en-US" dirty="0"/>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78</a:t>
            </a:fld>
            <a:endParaRPr lang="en-U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Benefits of e-PPO(Revision)..</a:t>
            </a:r>
            <a:endParaRPr lang="en-US" b="1" dirty="0"/>
          </a:p>
        </p:txBody>
      </p:sp>
      <p:sp>
        <p:nvSpPr>
          <p:cNvPr id="3" name="Content Placeholder 2"/>
          <p:cNvSpPr>
            <a:spLocks noGrp="1"/>
          </p:cNvSpPr>
          <p:nvPr>
            <p:ph idx="1"/>
          </p:nvPr>
        </p:nvSpPr>
        <p:spPr>
          <a:xfrm>
            <a:off x="457200" y="1066800"/>
            <a:ext cx="8229600" cy="5562600"/>
          </a:xfrm>
        </p:spPr>
        <p:txBody>
          <a:bodyPr/>
          <a:lstStyle/>
          <a:p>
            <a:pPr lvl="0" algn="just">
              <a:buFont typeface="Wingdings" pitchFamily="2" charset="2"/>
              <a:buChar char="v"/>
            </a:pPr>
            <a:r>
              <a:rPr lang="en-US" sz="2800" dirty="0" smtClean="0"/>
              <a:t>Quick processing and minimized data entry errors at the banks side, as now the banks can incorporate the data received as XML file, directly into their systems.</a:t>
            </a:r>
          </a:p>
          <a:p>
            <a:pPr lvl="0">
              <a:buFont typeface="Wingdings" pitchFamily="2" charset="2"/>
              <a:buChar char="v"/>
            </a:pPr>
            <a:r>
              <a:rPr lang="en-US" sz="2800" dirty="0" smtClean="0"/>
              <a:t>Better archival, as electronic documents are easier to archive and access.</a:t>
            </a:r>
          </a:p>
          <a:p>
            <a:pPr>
              <a:buFont typeface="Wingdings" pitchFamily="2" charset="2"/>
              <a:buChar char="v"/>
            </a:pPr>
            <a:r>
              <a:rPr lang="en-US" sz="2800" dirty="0" smtClean="0"/>
              <a:t>Better security as it is not feasible to forge digital signatures</a:t>
            </a:r>
            <a:r>
              <a:rPr lang="en-US" dirty="0" smtClean="0"/>
              <a:t>. </a:t>
            </a:r>
          </a:p>
          <a:p>
            <a:pPr lvl="0">
              <a:buFont typeface="Wingdings" pitchFamily="2" charset="2"/>
              <a:buChar char="v"/>
            </a:pPr>
            <a:r>
              <a:rPr lang="en-US" sz="2800" dirty="0" smtClean="0"/>
              <a:t>Better tracking of cases, as now we know the actual date when the bank has received the case in their SFTP account and when it was processed.</a:t>
            </a:r>
          </a:p>
          <a:p>
            <a:endParaRPr lang="en-US" dirty="0"/>
          </a:p>
        </p:txBody>
      </p:sp>
      <p:sp>
        <p:nvSpPr>
          <p:cNvPr id="4" name="Slide Number Placeholder 3"/>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79</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subTitle" idx="1"/>
          </p:nvPr>
        </p:nvSpPr>
        <p:spPr>
          <a:xfrm>
            <a:off x="0" y="152400"/>
            <a:ext cx="8964613" cy="5848350"/>
          </a:xfrm>
        </p:spPr>
        <p:txBody>
          <a:bodyPr/>
          <a:lstStyle/>
          <a:p>
            <a:pPr marL="609600" indent="-609600" eaLnBrk="1" hangingPunct="1">
              <a:buClr>
                <a:schemeClr val="tx1"/>
              </a:buClr>
              <a:buSzTx/>
              <a:defRPr/>
            </a:pPr>
            <a:r>
              <a:rPr lang="en-US" b="1" dirty="0" smtClean="0">
                <a:effectLst/>
              </a:rPr>
              <a:t>Functions of CPAO</a:t>
            </a:r>
          </a:p>
          <a:p>
            <a:pPr marL="609600" indent="-609600" algn="just">
              <a:buClr>
                <a:schemeClr val="tx1"/>
              </a:buClr>
              <a:buFont typeface="Wingdings" pitchFamily="2" charset="2"/>
              <a:buChar char="v"/>
              <a:defRPr/>
            </a:pPr>
            <a:r>
              <a:rPr lang="en-US" sz="2800" dirty="0" smtClean="0"/>
              <a:t>Based on the scrolls received from Banks, compilation of monthly pension Accounts through a computerized system and preparing of the Annual Accounts.</a:t>
            </a:r>
          </a:p>
          <a:p>
            <a:pPr marL="609600" indent="-609600" algn="just">
              <a:buClr>
                <a:schemeClr val="tx1"/>
              </a:buClr>
              <a:buFont typeface="Wingdings" pitchFamily="2" charset="2"/>
              <a:buChar char="v"/>
              <a:defRPr/>
            </a:pPr>
            <a:r>
              <a:rPr lang="en-US" sz="2800" dirty="0" smtClean="0"/>
              <a:t>Management of pension grant and its budgeting and accounting.</a:t>
            </a:r>
          </a:p>
          <a:p>
            <a:pPr marL="609600" indent="-609600" algn="just">
              <a:buClr>
                <a:schemeClr val="tx1"/>
              </a:buClr>
              <a:buFont typeface="Wingdings" pitchFamily="2" charset="2"/>
              <a:buChar char="v"/>
              <a:defRPr/>
            </a:pPr>
            <a:r>
              <a:rPr lang="en-US" sz="2800" dirty="0" smtClean="0"/>
              <a:t>Audit of pension payments.</a:t>
            </a:r>
            <a:endParaRPr lang="en-US" sz="2800" dirty="0" smtClean="0">
              <a:effectLst/>
            </a:endParaRPr>
          </a:p>
          <a:p>
            <a:pPr marL="609600" indent="-609600" algn="just" eaLnBrk="1" hangingPunct="1">
              <a:buClr>
                <a:schemeClr val="tx1"/>
              </a:buClr>
              <a:buSzTx/>
              <a:buFont typeface="Wingdings" pitchFamily="2" charset="2"/>
              <a:buChar char="v"/>
              <a:defRPr/>
            </a:pPr>
            <a:r>
              <a:rPr lang="en-US" sz="2800" dirty="0" smtClean="0">
                <a:effectLst/>
              </a:rPr>
              <a:t>Grievance Redressal Machinery catering to the grievances of Pensioners.</a:t>
            </a:r>
          </a:p>
          <a:p>
            <a:pPr marL="609600" indent="-609600" algn="just" eaLnBrk="1" hangingPunct="1">
              <a:buClr>
                <a:schemeClr val="tx1"/>
              </a:buClr>
              <a:buSzTx/>
              <a:buFont typeface="Wingdings" pitchFamily="2" charset="2"/>
              <a:buChar char="v"/>
              <a:defRPr/>
            </a:pPr>
            <a:r>
              <a:rPr lang="en-US" sz="2800" dirty="0" smtClean="0">
                <a:effectLst/>
              </a:rPr>
              <a:t>Coordination with Ministries/Departments, Ministry of Finance and </a:t>
            </a:r>
            <a:r>
              <a:rPr lang="en-US" sz="2800" dirty="0" err="1" smtClean="0">
                <a:effectLst/>
              </a:rPr>
              <a:t>Deptt</a:t>
            </a:r>
            <a:r>
              <a:rPr lang="en-US" sz="2800" dirty="0" smtClean="0">
                <a:effectLst/>
              </a:rPr>
              <a:t>. of Pension &amp; Pensioners’ Welfare on all matters related to pension payments, accounting and budgeting.</a:t>
            </a:r>
            <a:endParaRPr lang="en-US" sz="1400" dirty="0" smtClean="0"/>
          </a:p>
          <a:p>
            <a:pPr marL="609600" indent="-609600" algn="l" eaLnBrk="1" hangingPunct="1">
              <a:buClr>
                <a:schemeClr val="tx1"/>
              </a:buClr>
              <a:buSzTx/>
              <a:buFont typeface="Wingdings" pitchFamily="2" charset="2"/>
              <a:buChar char="q"/>
              <a:defRPr/>
            </a:pPr>
            <a:endParaRPr lang="en-US" sz="1400" dirty="0" smtClean="0"/>
          </a:p>
          <a:p>
            <a:pPr marL="609600" indent="-609600" algn="l" eaLnBrk="1" hangingPunct="1">
              <a:buClr>
                <a:schemeClr val="tx1"/>
              </a:buClr>
              <a:buSzTx/>
              <a:buFont typeface="Wingdings" pitchFamily="2" charset="2"/>
              <a:buChar char="q"/>
              <a:defRPr/>
            </a:pPr>
            <a:endParaRPr lang="hi-IN" sz="1400" dirty="0" smtClean="0"/>
          </a:p>
        </p:txBody>
      </p:sp>
      <p:sp>
        <p:nvSpPr>
          <p:cNvPr id="3" name="Slide Number Placeholder 2"/>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8</a:t>
            </a:fld>
            <a:endParaRPr 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3600" b="1" dirty="0" smtClean="0">
                <a:solidFill>
                  <a:schemeClr val="accent6">
                    <a:lumMod val="50000"/>
                  </a:schemeClr>
                </a:solidFill>
              </a:rPr>
              <a:t/>
            </a:r>
            <a:br>
              <a:rPr lang="en-US" sz="3600" b="1" dirty="0" smtClean="0">
                <a:solidFill>
                  <a:schemeClr val="accent6">
                    <a:lumMod val="50000"/>
                  </a:schemeClr>
                </a:solidFill>
              </a:rPr>
            </a:br>
            <a:r>
              <a:rPr lang="en-US" sz="3600" b="1" dirty="0" smtClean="0">
                <a:solidFill>
                  <a:schemeClr val="accent6">
                    <a:lumMod val="50000"/>
                  </a:schemeClr>
                </a:solidFill>
              </a:rPr>
              <a:t>Latest Developments</a:t>
            </a:r>
            <a:r>
              <a:rPr lang="en-US" sz="3600" b="1" dirty="0">
                <a:solidFill>
                  <a:schemeClr val="accent6">
                    <a:lumMod val="50000"/>
                  </a:schemeClr>
                </a:solidFill>
              </a:rPr>
              <a:t/>
            </a:r>
            <a:br>
              <a:rPr lang="en-US" sz="3600" b="1" dirty="0">
                <a:solidFill>
                  <a:schemeClr val="accent6">
                    <a:lumMod val="50000"/>
                  </a:schemeClr>
                </a:solidFill>
              </a:rPr>
            </a:br>
            <a:endParaRPr lang="en-US" sz="3600" dirty="0"/>
          </a:p>
        </p:txBody>
      </p:sp>
      <p:sp>
        <p:nvSpPr>
          <p:cNvPr id="3" name="Content Placeholder 2"/>
          <p:cNvSpPr>
            <a:spLocks noGrp="1"/>
          </p:cNvSpPr>
          <p:nvPr>
            <p:ph idx="1"/>
          </p:nvPr>
        </p:nvSpPr>
        <p:spPr>
          <a:xfrm>
            <a:off x="457200" y="990600"/>
            <a:ext cx="8229600" cy="5410200"/>
          </a:xfrm>
        </p:spPr>
        <p:txBody>
          <a:bodyPr/>
          <a:lstStyle/>
          <a:p>
            <a:pPr marL="0" indent="0" algn="just">
              <a:buClr>
                <a:schemeClr val="tx1"/>
              </a:buClr>
              <a:buNone/>
              <a:defRPr/>
            </a:pPr>
            <a:endParaRPr lang="en-US" b="1" u="sng" dirty="0">
              <a:solidFill>
                <a:srgbClr val="FFFF00"/>
              </a:solidFill>
            </a:endParaRPr>
          </a:p>
          <a:p>
            <a:pPr algn="just">
              <a:buClr>
                <a:schemeClr val="tx1"/>
              </a:buClr>
              <a:buFont typeface="Wingdings" pitchFamily="2" charset="2"/>
              <a:buChar char="v"/>
              <a:defRPr/>
            </a:pPr>
            <a:r>
              <a:rPr lang="en-US" sz="2800" dirty="0"/>
              <a:t>The process of getting digital signatures of PAOs for sending revision authorities to CPAO through revision module being developed under PFMS is underway in consultation with PFMS and IT division of CGA office.</a:t>
            </a:r>
          </a:p>
          <a:p>
            <a:pPr algn="just">
              <a:buClr>
                <a:schemeClr val="tx1"/>
              </a:buClr>
              <a:buFont typeface="Wingdings" pitchFamily="2" charset="2"/>
              <a:buChar char="v"/>
              <a:defRPr/>
            </a:pPr>
            <a:r>
              <a:rPr lang="en-US" sz="2800" dirty="0" err="1"/>
              <a:t>Bhavishya</a:t>
            </a:r>
            <a:r>
              <a:rPr lang="en-US" sz="2800" dirty="0"/>
              <a:t> system developed by DPPW covers the pension sanction function of Head of Office. The output of </a:t>
            </a:r>
            <a:r>
              <a:rPr lang="en-US" sz="2800" dirty="0" err="1"/>
              <a:t>Bhavishya</a:t>
            </a:r>
            <a:r>
              <a:rPr lang="en-US" sz="2800" dirty="0"/>
              <a:t> shall be input for PAO for pension processing under COMPACT/PFMS. EPPO module under PFMS is also being developed. </a:t>
            </a:r>
            <a:endParaRPr lang="en-US" sz="2800" dirty="0">
              <a:solidFill>
                <a:srgbClr val="FFFF00"/>
              </a:solidFill>
            </a:endParaRPr>
          </a:p>
          <a:p>
            <a:endParaRPr lang="en-US" dirty="0"/>
          </a:p>
        </p:txBody>
      </p:sp>
      <p:sp>
        <p:nvSpPr>
          <p:cNvPr id="4" name="Slide Number Placeholder 3"/>
          <p:cNvSpPr>
            <a:spLocks noGrp="1"/>
          </p:cNvSpPr>
          <p:nvPr>
            <p:ph type="sldNum" sz="quarter" idx="12"/>
          </p:nvPr>
        </p:nvSpPr>
        <p:spPr/>
        <p:txBody>
          <a:bodyPr/>
          <a:lstStyle/>
          <a:p>
            <a:fld id="{6ECA362A-9066-4FB8-BF7D-D2F5BD5AB25B}" type="slidenum">
              <a:rPr lang="es-ES" smtClean="0"/>
              <a:pPr/>
              <a:t>80</a:t>
            </a:fld>
            <a:endParaRPr lang="es-ES"/>
          </a:p>
        </p:txBody>
      </p:sp>
    </p:spTree>
    <p:extLst>
      <p:ext uri="{BB962C8B-B14F-4D97-AF65-F5344CB8AC3E}">
        <p14:creationId xmlns:p14="http://schemas.microsoft.com/office/powerpoint/2010/main" xmlns="" val="297090997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857250" y="457200"/>
            <a:ext cx="7358063" cy="771525"/>
          </a:xfrm>
        </p:spPr>
        <p:txBody>
          <a:bodyPr>
            <a:normAutofit/>
          </a:bodyPr>
          <a:lstStyle/>
          <a:p>
            <a:pPr eaLnBrk="1" fontAlgn="auto" hangingPunct="1">
              <a:spcAft>
                <a:spcPts val="0"/>
              </a:spcAft>
              <a:defRPr/>
            </a:pPr>
            <a:r>
              <a:rPr lang="en-US" sz="3200" b="1" dirty="0" smtClean="0"/>
              <a:t>BSR Code Directory Updation</a:t>
            </a:r>
          </a:p>
        </p:txBody>
      </p:sp>
      <p:sp>
        <p:nvSpPr>
          <p:cNvPr id="44035" name="Rectangle 3"/>
          <p:cNvSpPr>
            <a:spLocks noGrp="1" noChangeArrowheads="1"/>
          </p:cNvSpPr>
          <p:nvPr>
            <p:ph type="body" idx="4294967295"/>
          </p:nvPr>
        </p:nvSpPr>
        <p:spPr>
          <a:xfrm>
            <a:off x="304800" y="1524000"/>
            <a:ext cx="7839075" cy="4953000"/>
          </a:xfrm>
        </p:spPr>
        <p:txBody>
          <a:bodyPr/>
          <a:lstStyle/>
          <a:p>
            <a:pPr marL="365125" indent="-255588" algn="just" eaLnBrk="1" hangingPunct="1">
              <a:lnSpc>
                <a:spcPct val="80000"/>
              </a:lnSpc>
              <a:buFont typeface="Wingdings" pitchFamily="2" charset="2"/>
              <a:buChar char="v"/>
            </a:pPr>
            <a:r>
              <a:rPr lang="en-US" dirty="0" smtClean="0"/>
              <a:t>To be able to uniquely identify all paying branches BSR codes given by RBI to all bank branches are being used in CPAO’s software.</a:t>
            </a:r>
          </a:p>
          <a:p>
            <a:pPr marL="365125" indent="-255588" algn="just" eaLnBrk="1" hangingPunct="1">
              <a:lnSpc>
                <a:spcPct val="80000"/>
              </a:lnSpc>
              <a:buFont typeface="Wingdings" pitchFamily="2" charset="2"/>
              <a:buChar char="v"/>
            </a:pPr>
            <a:r>
              <a:rPr lang="en-US" dirty="0" smtClean="0"/>
              <a:t>Received information from all 29 banks, which has being processed and adopted into our system.</a:t>
            </a:r>
          </a:p>
          <a:p>
            <a:pPr marL="365125" indent="-255588" algn="just" eaLnBrk="1" hangingPunct="1">
              <a:lnSpc>
                <a:spcPct val="80000"/>
              </a:lnSpc>
              <a:buFont typeface="Wingdings" pitchFamily="2" charset="2"/>
              <a:buChar char="v"/>
            </a:pPr>
            <a:r>
              <a:rPr lang="en-US" dirty="0" smtClean="0"/>
              <a:t>All existing pensioners records in CPAO’s database is updated. </a:t>
            </a:r>
          </a:p>
          <a:p>
            <a:pPr marL="365125" indent="-255588" algn="just" eaLnBrk="1" hangingPunct="1">
              <a:lnSpc>
                <a:spcPct val="80000"/>
              </a:lnSpc>
              <a:buFont typeface="Wingdings" pitchFamily="2" charset="2"/>
              <a:buChar char="v"/>
            </a:pPr>
            <a:r>
              <a:rPr lang="en-US" dirty="0" smtClean="0"/>
              <a:t>Constant updation for new branches – formal procedure put into place</a:t>
            </a:r>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Digitization of Remarks in SSA</a:t>
            </a:r>
            <a:endParaRPr lang="en-US" sz="3600" b="1" dirty="0"/>
          </a:p>
        </p:txBody>
      </p:sp>
      <p:sp>
        <p:nvSpPr>
          <p:cNvPr id="3" name="Content Placeholder 2"/>
          <p:cNvSpPr>
            <a:spLocks noGrp="1"/>
          </p:cNvSpPr>
          <p:nvPr>
            <p:ph idx="1"/>
          </p:nvPr>
        </p:nvSpPr>
        <p:spPr/>
        <p:txBody>
          <a:bodyPr/>
          <a:lstStyle/>
          <a:p>
            <a:pPr algn="just">
              <a:buFont typeface="Wingdings" pitchFamily="2" charset="2"/>
              <a:buChar char="v"/>
            </a:pPr>
            <a:r>
              <a:rPr lang="en-IN" sz="2400" dirty="0" smtClean="0"/>
              <a:t>PAO gives remarks(financial/non financial) in the SSA the form of texts. These remarks are adopted in the SSAs of CPAO. these remarks are in the nature of text, they can’t be taken in database of PARAS.</a:t>
            </a:r>
          </a:p>
          <a:p>
            <a:pPr algn="just">
              <a:buFont typeface="Wingdings" pitchFamily="2" charset="2"/>
              <a:buChar char="v"/>
            </a:pPr>
            <a:r>
              <a:rPr lang="en-IN" sz="2400" dirty="0" smtClean="0"/>
              <a:t>while processing the SSAs received from PAOs, manual entries of these remarks are required at CPAO which is not only time consuming but also prone to various data entry errors and omissions. Banks are also facing the same problems while processing the SSA received from CPAO with these remarks.</a:t>
            </a:r>
            <a:endParaRPr lang="en-IN" sz="2800" dirty="0" smtClean="0"/>
          </a:p>
          <a:p>
            <a:pPr algn="just">
              <a:buFont typeface="Wingdings" pitchFamily="2" charset="2"/>
              <a:buChar char="v"/>
            </a:pPr>
            <a:r>
              <a:rPr lang="en-IN" sz="2400" dirty="0" smtClean="0"/>
              <a:t>It is decided that financial remarks/notes need to be digitized in the SSA of CPAO.</a:t>
            </a:r>
            <a:endParaRPr lang="en-US" sz="2400" dirty="0"/>
          </a:p>
        </p:txBody>
      </p:sp>
      <p:sp>
        <p:nvSpPr>
          <p:cNvPr id="4" name="Slide Number Placeholder 3"/>
          <p:cNvSpPr>
            <a:spLocks noGrp="1"/>
          </p:cNvSpPr>
          <p:nvPr>
            <p:ph type="sldNum" sz="quarter" idx="12"/>
          </p:nvPr>
        </p:nvSpPr>
        <p:spPr/>
        <p:txBody>
          <a:bodyPr/>
          <a:lstStyle/>
          <a:p>
            <a:fld id="{6ECA362A-9066-4FB8-BF7D-D2F5BD5AB25B}" type="slidenum">
              <a:rPr lang="es-ES" smtClean="0"/>
              <a:pPr/>
              <a:t>82</a:t>
            </a:fld>
            <a:endParaRPr lang="es-ES"/>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subTitle" idx="1"/>
          </p:nvPr>
        </p:nvSpPr>
        <p:spPr>
          <a:xfrm>
            <a:off x="0" y="428625"/>
            <a:ext cx="8964613" cy="6429375"/>
          </a:xfrm>
        </p:spPr>
        <p:txBody>
          <a:bodyPr/>
          <a:lstStyle/>
          <a:p>
            <a:pPr>
              <a:defRPr/>
            </a:pPr>
            <a:r>
              <a:rPr lang="en-US" b="1" dirty="0" smtClean="0">
                <a:solidFill>
                  <a:schemeClr val="accent6">
                    <a:lumMod val="50000"/>
                  </a:schemeClr>
                </a:solidFill>
              </a:rPr>
              <a:t>Problems &amp; Challenges Faced By CPAO</a:t>
            </a:r>
          </a:p>
          <a:p>
            <a:pPr marL="609600" indent="-609600" algn="l" eaLnBrk="1" hangingPunct="1">
              <a:buClr>
                <a:schemeClr val="tx1"/>
              </a:buClr>
              <a:buSzTx/>
              <a:defRPr/>
            </a:pPr>
            <a:endParaRPr lang="en-US" sz="1800" dirty="0" smtClean="0"/>
          </a:p>
          <a:p>
            <a:pPr marL="609600" indent="-609600" algn="just" eaLnBrk="1" hangingPunct="1">
              <a:buClr>
                <a:schemeClr val="tx1"/>
              </a:buClr>
              <a:buSzTx/>
              <a:buFont typeface="Wingdings" pitchFamily="2" charset="2"/>
              <a:buChar char="v"/>
              <a:defRPr/>
            </a:pPr>
            <a:r>
              <a:rPr lang="en-US" sz="2400" b="1" dirty="0" smtClean="0">
                <a:effectLst/>
              </a:rPr>
              <a:t>Pending Pre-2006 Revision </a:t>
            </a:r>
            <a:r>
              <a:rPr lang="en-US" sz="2400" b="1" dirty="0">
                <a:effectLst/>
              </a:rPr>
              <a:t>of Pension </a:t>
            </a:r>
            <a:r>
              <a:rPr lang="en-US" sz="2400" b="1" dirty="0" smtClean="0">
                <a:effectLst/>
              </a:rPr>
              <a:t>&amp;revision in Installments</a:t>
            </a:r>
          </a:p>
          <a:p>
            <a:pPr marL="609600" indent="-609600" algn="just">
              <a:buClr>
                <a:schemeClr val="tx1"/>
              </a:buClr>
              <a:buFont typeface="Wingdings" pitchFamily="2" charset="2"/>
              <a:buChar char="v"/>
              <a:defRPr/>
            </a:pPr>
            <a:r>
              <a:rPr lang="en-US" sz="2400" b="1" dirty="0" smtClean="0"/>
              <a:t>Readiness of Banks to handle 7</a:t>
            </a:r>
            <a:r>
              <a:rPr lang="en-US" sz="2400" b="1" baseline="30000" dirty="0" smtClean="0"/>
              <a:t>th</a:t>
            </a:r>
            <a:r>
              <a:rPr lang="en-US" sz="2400" b="1" dirty="0" smtClean="0"/>
              <a:t> CPC revision cases</a:t>
            </a:r>
            <a:endParaRPr lang="en-US" sz="2400" b="1" dirty="0" smtClean="0">
              <a:effectLst/>
            </a:endParaRPr>
          </a:p>
          <a:p>
            <a:pPr marL="609600" indent="-609600" algn="just" eaLnBrk="1" hangingPunct="1">
              <a:buClr>
                <a:schemeClr val="tx1"/>
              </a:buClr>
              <a:buSzTx/>
              <a:buFont typeface="Wingdings" pitchFamily="2" charset="2"/>
              <a:buChar char="v"/>
              <a:defRPr/>
            </a:pPr>
            <a:r>
              <a:rPr lang="en-US" sz="2400" b="1" dirty="0" smtClean="0">
                <a:effectLst/>
              </a:rPr>
              <a:t>Delay </a:t>
            </a:r>
            <a:r>
              <a:rPr lang="en-US" sz="2400" b="1" dirty="0">
                <a:effectLst/>
              </a:rPr>
              <a:t>in </a:t>
            </a:r>
            <a:r>
              <a:rPr lang="en-US" sz="2400" b="1" dirty="0" smtClean="0">
                <a:effectLst/>
              </a:rPr>
              <a:t>first credit of pension and arrear payment  </a:t>
            </a:r>
            <a:r>
              <a:rPr lang="en-US" sz="2400" b="1" dirty="0">
                <a:effectLst/>
              </a:rPr>
              <a:t>by </a:t>
            </a:r>
            <a:r>
              <a:rPr lang="en-US" sz="2400" b="1" dirty="0" smtClean="0">
                <a:effectLst/>
              </a:rPr>
              <a:t>banks</a:t>
            </a:r>
          </a:p>
          <a:p>
            <a:pPr marL="609600" indent="-609600" algn="just" eaLnBrk="1" hangingPunct="1">
              <a:buClr>
                <a:schemeClr val="tx1"/>
              </a:buClr>
              <a:buSzTx/>
              <a:buFont typeface="Wingdings" pitchFamily="2" charset="2"/>
              <a:buChar char="v"/>
              <a:defRPr/>
            </a:pPr>
            <a:r>
              <a:rPr lang="en-US" sz="2400" b="1" dirty="0" smtClean="0">
                <a:effectLst/>
              </a:rPr>
              <a:t>Non submission and reconciliation of Master Data by banks.</a:t>
            </a:r>
          </a:p>
          <a:p>
            <a:pPr marL="609600" indent="-609600" algn="just" eaLnBrk="1" hangingPunct="1">
              <a:buClr>
                <a:schemeClr val="tx1"/>
              </a:buClr>
              <a:buSzTx/>
              <a:buFont typeface="Wingdings" pitchFamily="2" charset="2"/>
              <a:buChar char="v"/>
              <a:defRPr/>
            </a:pPr>
            <a:r>
              <a:rPr lang="en-US" sz="2400" b="1" dirty="0" smtClean="0"/>
              <a:t>Non submission of correct e-Scrolls by banks</a:t>
            </a:r>
          </a:p>
          <a:p>
            <a:pPr marL="609600" indent="-609600" algn="just" eaLnBrk="1" hangingPunct="1">
              <a:buClr>
                <a:schemeClr val="tx1"/>
              </a:buClr>
              <a:buSzTx/>
              <a:buFont typeface="Wingdings" pitchFamily="2" charset="2"/>
              <a:buChar char="v"/>
              <a:defRPr/>
            </a:pPr>
            <a:r>
              <a:rPr lang="en-US" sz="2400" b="1" dirty="0" smtClean="0">
                <a:effectLst/>
              </a:rPr>
              <a:t>Irregularities in pension payment by banks</a:t>
            </a:r>
          </a:p>
          <a:p>
            <a:pPr marL="609600" indent="-609600" algn="just" eaLnBrk="1" hangingPunct="1">
              <a:buClr>
                <a:schemeClr val="tx1"/>
              </a:buClr>
              <a:buSzTx/>
              <a:buFont typeface="Wingdings" pitchFamily="2" charset="2"/>
              <a:buChar char="v"/>
              <a:defRPr/>
            </a:pPr>
            <a:r>
              <a:rPr lang="en-US" sz="2400" b="1" dirty="0" smtClean="0"/>
              <a:t>Use of old format of Life Certificate and not giving the acknowledgement of LC to pensioners by bank</a:t>
            </a:r>
          </a:p>
          <a:p>
            <a:pPr marL="609600" indent="-609600" algn="l" eaLnBrk="1" hangingPunct="1">
              <a:buClr>
                <a:schemeClr val="tx1"/>
              </a:buClr>
              <a:buSzTx/>
              <a:buFont typeface="Wingdings" pitchFamily="2" charset="2"/>
              <a:buChar char="q"/>
              <a:defRPr/>
            </a:pPr>
            <a:endParaRPr lang="en-US" sz="1800" b="1" dirty="0" smtClean="0">
              <a:effectLst/>
            </a:endParaRPr>
          </a:p>
          <a:p>
            <a:pPr marL="609600" indent="-609600" algn="l" eaLnBrk="1" hangingPunct="1">
              <a:buClr>
                <a:schemeClr val="tx1"/>
              </a:buClr>
              <a:buSzTx/>
              <a:buFont typeface="Wingdings" pitchFamily="2" charset="2"/>
              <a:buChar char="q"/>
              <a:defRPr/>
            </a:pPr>
            <a:endParaRPr lang="en-US" sz="1800" b="1" dirty="0">
              <a:effectLst/>
            </a:endParaRPr>
          </a:p>
          <a:p>
            <a:pPr algn="l" eaLnBrk="1" hangingPunct="1">
              <a:buClr>
                <a:schemeClr val="tx1"/>
              </a:buClr>
              <a:buSzTx/>
              <a:defRPr/>
            </a:pPr>
            <a:endParaRPr lang="en-US" sz="1800" b="1" u="sng" dirty="0">
              <a:effectLst/>
            </a:endParaRPr>
          </a:p>
          <a:p>
            <a:pPr algn="l" eaLnBrk="1" hangingPunct="1">
              <a:buClr>
                <a:schemeClr val="tx1"/>
              </a:buClr>
              <a:buSzTx/>
              <a:defRPr/>
            </a:pPr>
            <a:endParaRPr lang="en-US" sz="1800" b="1" u="sng" dirty="0" smtClean="0">
              <a:effectLst/>
            </a:endParaRPr>
          </a:p>
          <a:p>
            <a:pPr algn="l" eaLnBrk="1" hangingPunct="1">
              <a:buClr>
                <a:schemeClr val="tx1"/>
              </a:buClr>
              <a:buSzTx/>
              <a:defRPr/>
            </a:pPr>
            <a:r>
              <a:rPr lang="en-US" sz="2400" b="1" u="sng" dirty="0" smtClean="0">
                <a:solidFill>
                  <a:srgbClr val="FFFF00"/>
                </a:solidFill>
                <a:effectLst/>
              </a:rPr>
              <a:t> </a:t>
            </a:r>
            <a:endParaRPr lang="en-US" sz="1800" dirty="0">
              <a:solidFill>
                <a:srgbClr val="FFFF00"/>
              </a:solidFill>
              <a:effectLst/>
            </a:endParaRPr>
          </a:p>
          <a:p>
            <a:pPr marL="609600" indent="-609600" algn="l" eaLnBrk="1" hangingPunct="1">
              <a:buClr>
                <a:schemeClr val="tx1"/>
              </a:buClr>
              <a:buSzTx/>
              <a:buFont typeface="Wingdings" pitchFamily="2" charset="2"/>
              <a:buChar char="q"/>
              <a:defRPr/>
            </a:pPr>
            <a:endParaRPr lang="en-US" sz="1800" dirty="0">
              <a:effectLst/>
            </a:endParaRPr>
          </a:p>
          <a:p>
            <a:pPr marL="609600" indent="-609600" algn="l" eaLnBrk="1" hangingPunct="1">
              <a:buClr>
                <a:schemeClr val="tx1"/>
              </a:buClr>
              <a:buSzTx/>
              <a:buFont typeface="Wingdings" pitchFamily="2" charset="2"/>
              <a:buChar char="q"/>
              <a:defRPr/>
            </a:pPr>
            <a:endParaRPr lang="en-US" sz="1800" dirty="0">
              <a:effectLst/>
            </a:endParaRPr>
          </a:p>
          <a:p>
            <a:pPr marL="609600" indent="-609600" algn="l" eaLnBrk="1" hangingPunct="1">
              <a:buClr>
                <a:schemeClr val="tx1"/>
              </a:buClr>
              <a:buSzTx/>
              <a:buFont typeface="Wingdings" pitchFamily="2" charset="2"/>
              <a:buChar char="Ø"/>
              <a:defRPr/>
            </a:pPr>
            <a:endParaRPr lang="en-US" sz="2000" b="1" u="sng" dirty="0" smtClean="0"/>
          </a:p>
          <a:p>
            <a:pPr marL="609600" indent="-609600" algn="l" eaLnBrk="1" hangingPunct="1">
              <a:buClr>
                <a:schemeClr val="tx1"/>
              </a:buClr>
              <a:buSzTx/>
              <a:defRPr/>
            </a:pPr>
            <a:endParaRPr lang="en-US" sz="2000" b="1" u="sng" dirty="0" smtClean="0"/>
          </a:p>
          <a:p>
            <a:pPr marL="609600" indent="-609600" algn="l" eaLnBrk="1" hangingPunct="1">
              <a:buClr>
                <a:schemeClr val="tx1"/>
              </a:buClr>
              <a:buSzTx/>
              <a:defRPr/>
            </a:pPr>
            <a:endParaRPr lang="en-US" sz="2000" dirty="0" smtClean="0"/>
          </a:p>
          <a:p>
            <a:pPr marL="609600" indent="-609600" algn="l" eaLnBrk="1" hangingPunct="1">
              <a:buClr>
                <a:schemeClr val="tx1"/>
              </a:buClr>
              <a:buSzTx/>
              <a:buFont typeface="Wingdings" pitchFamily="2" charset="2"/>
              <a:buChar char="q"/>
              <a:defRPr/>
            </a:pPr>
            <a:endParaRPr lang="hi-IN" sz="1400" dirty="0" smtClean="0"/>
          </a:p>
        </p:txBody>
      </p:sp>
      <p:sp>
        <p:nvSpPr>
          <p:cNvPr id="3" name="Slide Number Placeholder 2"/>
          <p:cNvSpPr>
            <a:spLocks noGrp="1"/>
          </p:cNvSpPr>
          <p:nvPr>
            <p:ph type="sldNum" sz="quarter" idx="12"/>
          </p:nvPr>
        </p:nvSpPr>
        <p:spPr>
          <a:xfrm>
            <a:off x="7010400" y="6245225"/>
            <a:ext cx="2133600" cy="476250"/>
          </a:xfrm>
          <a:prstGeom prst="rect">
            <a:avLst/>
          </a:prstGeom>
        </p:spPr>
        <p:txBody>
          <a:bodyPr/>
          <a:lstStyle/>
          <a:p>
            <a:fld id="{4A054B1E-FA99-4B0D-A4CC-8C651275CAD0}" type="slidenum">
              <a:rPr lang="en-US" smtClean="0"/>
              <a:pPr/>
              <a:t>83</a:t>
            </a:fld>
            <a:endParaRPr lang="en-US"/>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u="sng" dirty="0" smtClean="0">
                <a:solidFill>
                  <a:schemeClr val="accent6">
                    <a:lumMod val="50000"/>
                  </a:schemeClr>
                </a:solidFill>
              </a:rPr>
              <a:t/>
            </a:r>
            <a:br>
              <a:rPr lang="en-US" sz="3200" b="1" u="sng" dirty="0" smtClean="0">
                <a:solidFill>
                  <a:schemeClr val="accent6">
                    <a:lumMod val="50000"/>
                  </a:schemeClr>
                </a:solidFill>
              </a:rPr>
            </a:br>
            <a:r>
              <a:rPr lang="en-US" sz="2800" b="1" dirty="0" smtClean="0">
                <a:solidFill>
                  <a:schemeClr val="accent6">
                    <a:lumMod val="50000"/>
                  </a:schemeClr>
                </a:solidFill>
              </a:rPr>
              <a:t>PROBLEMS </a:t>
            </a:r>
            <a:r>
              <a:rPr lang="en-US" sz="2800" b="1" dirty="0">
                <a:solidFill>
                  <a:schemeClr val="accent6">
                    <a:lumMod val="50000"/>
                  </a:schemeClr>
                </a:solidFill>
              </a:rPr>
              <a:t>&amp; CHALLENGES FACED BY CPAO</a:t>
            </a:r>
            <a:r>
              <a:rPr lang="en-US" b="1" u="sng" dirty="0">
                <a:solidFill>
                  <a:schemeClr val="accent6">
                    <a:lumMod val="50000"/>
                  </a:schemeClr>
                </a:solidFill>
              </a:rPr>
              <a:t/>
            </a:r>
            <a:br>
              <a:rPr lang="en-US" b="1" u="sng" dirty="0">
                <a:solidFill>
                  <a:schemeClr val="accent6">
                    <a:lumMod val="50000"/>
                  </a:schemeClr>
                </a:solidFill>
              </a:rPr>
            </a:br>
            <a:endParaRPr lang="en-US" dirty="0"/>
          </a:p>
        </p:txBody>
      </p:sp>
      <p:sp>
        <p:nvSpPr>
          <p:cNvPr id="3" name="Content Placeholder 2"/>
          <p:cNvSpPr>
            <a:spLocks noGrp="1"/>
          </p:cNvSpPr>
          <p:nvPr>
            <p:ph idx="1"/>
          </p:nvPr>
        </p:nvSpPr>
        <p:spPr>
          <a:xfrm>
            <a:off x="457200" y="1295400"/>
            <a:ext cx="8229600" cy="4830763"/>
          </a:xfrm>
        </p:spPr>
        <p:txBody>
          <a:bodyPr/>
          <a:lstStyle/>
          <a:p>
            <a:pPr algn="just">
              <a:buClr>
                <a:schemeClr val="accent2">
                  <a:lumMod val="60000"/>
                  <a:lumOff val="40000"/>
                </a:schemeClr>
              </a:buClr>
              <a:buFont typeface="Wingdings" pitchFamily="2" charset="2"/>
              <a:buChar char="v"/>
              <a:defRPr/>
            </a:pPr>
            <a:r>
              <a:rPr lang="en-US" sz="2400" b="1" dirty="0"/>
              <a:t>Non following of CPPC guidelines by banks</a:t>
            </a:r>
          </a:p>
          <a:p>
            <a:pPr algn="just">
              <a:buClr>
                <a:schemeClr val="accent2">
                  <a:lumMod val="60000"/>
                  <a:lumOff val="40000"/>
                </a:schemeClr>
              </a:buClr>
              <a:buFont typeface="Wingdings" pitchFamily="2" charset="2"/>
              <a:buChar char="v"/>
              <a:defRPr/>
            </a:pPr>
            <a:r>
              <a:rPr lang="en-US" sz="2400" b="1" dirty="0"/>
              <a:t>Pending Pre-1990 cases for conversion in new 12 digits PPO numbers</a:t>
            </a:r>
          </a:p>
          <a:p>
            <a:pPr algn="just">
              <a:buClr>
                <a:schemeClr val="tx1"/>
              </a:buClr>
              <a:buFont typeface="Wingdings" pitchFamily="2" charset="2"/>
              <a:buChar char="v"/>
              <a:defRPr/>
            </a:pPr>
            <a:r>
              <a:rPr lang="en-US" sz="2400" b="1" dirty="0"/>
              <a:t>Non submission of compliance report to the Internal Audit observations</a:t>
            </a:r>
          </a:p>
          <a:p>
            <a:pPr algn="just">
              <a:buClr>
                <a:schemeClr val="tx1"/>
              </a:buClr>
              <a:buFont typeface="Wingdings" pitchFamily="2" charset="2"/>
              <a:buChar char="v"/>
              <a:defRPr/>
            </a:pPr>
            <a:r>
              <a:rPr lang="en-US" sz="2400" b="1" dirty="0"/>
              <a:t>Non submission of changed information in e-Scroll</a:t>
            </a:r>
          </a:p>
          <a:p>
            <a:pPr algn="just">
              <a:buClr>
                <a:schemeClr val="tx1"/>
              </a:buClr>
              <a:buFont typeface="Wingdings" pitchFamily="2" charset="2"/>
              <a:buChar char="v"/>
              <a:defRPr/>
            </a:pPr>
            <a:r>
              <a:rPr lang="en-US" sz="2400" b="1" dirty="0"/>
              <a:t>Some banks are not ready for e-PPO </a:t>
            </a:r>
            <a:r>
              <a:rPr lang="en-US" sz="2400" b="1" dirty="0" smtClean="0"/>
              <a:t>project</a:t>
            </a:r>
            <a:endParaRPr lang="en-US" sz="2400" dirty="0"/>
          </a:p>
          <a:p>
            <a:pPr algn="just">
              <a:buFont typeface="Wingdings" pitchFamily="2" charset="2"/>
              <a:buChar char="v"/>
            </a:pPr>
            <a:r>
              <a:rPr lang="en-US" sz="2400" b="1" dirty="0" smtClean="0"/>
              <a:t>Un uniform staffing norms in CPPC</a:t>
            </a:r>
          </a:p>
          <a:p>
            <a:pPr algn="just">
              <a:buFont typeface="Wingdings" pitchFamily="2" charset="2"/>
              <a:buChar char="v"/>
            </a:pPr>
            <a:r>
              <a:rPr lang="en-US" sz="2400" b="1" dirty="0" smtClean="0"/>
              <a:t>Non Maintenance </a:t>
            </a:r>
            <a:r>
              <a:rPr lang="en-US" sz="2400" b="1" dirty="0"/>
              <a:t>and updation of bank-wise master directory of CPPC/ </a:t>
            </a:r>
            <a:r>
              <a:rPr lang="en-US" sz="2400" b="1" smtClean="0"/>
              <a:t>branches </a:t>
            </a:r>
          </a:p>
          <a:p>
            <a:pPr algn="just">
              <a:buFont typeface="Wingdings" pitchFamily="2" charset="2"/>
              <a:buChar char="v"/>
            </a:pPr>
            <a:endParaRPr lang="en-US" sz="2400" b="1" dirty="0"/>
          </a:p>
        </p:txBody>
      </p:sp>
      <p:sp>
        <p:nvSpPr>
          <p:cNvPr id="4" name="Slide Number Placeholder 3"/>
          <p:cNvSpPr>
            <a:spLocks noGrp="1"/>
          </p:cNvSpPr>
          <p:nvPr>
            <p:ph type="sldNum" sz="quarter" idx="12"/>
          </p:nvPr>
        </p:nvSpPr>
        <p:spPr/>
        <p:txBody>
          <a:bodyPr/>
          <a:lstStyle/>
          <a:p>
            <a:fld id="{6ECA362A-9066-4FB8-BF7D-D2F5BD5AB25B}" type="slidenum">
              <a:rPr lang="es-ES" smtClean="0"/>
              <a:pPr/>
              <a:t>84</a:t>
            </a:fld>
            <a:endParaRPr lang="es-ES"/>
          </a:p>
        </p:txBody>
      </p:sp>
    </p:spTree>
    <p:extLst>
      <p:ext uri="{BB962C8B-B14F-4D97-AF65-F5344CB8AC3E}">
        <p14:creationId xmlns:p14="http://schemas.microsoft.com/office/powerpoint/2010/main" xmlns="" val="423118391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Revision </a:t>
            </a:r>
            <a:r>
              <a:rPr lang="en-US" sz="3200" b="1" dirty="0"/>
              <a:t>of Pre-2006  Pension Cases</a:t>
            </a:r>
          </a:p>
        </p:txBody>
      </p:sp>
      <p:sp>
        <p:nvSpPr>
          <p:cNvPr id="3" name="Content Placeholder 2"/>
          <p:cNvSpPr>
            <a:spLocks noGrp="1"/>
          </p:cNvSpPr>
          <p:nvPr>
            <p:ph idx="1"/>
          </p:nvPr>
        </p:nvSpPr>
        <p:spPr>
          <a:xfrm>
            <a:off x="457200" y="1295400"/>
            <a:ext cx="8229600" cy="5257800"/>
          </a:xfrm>
        </p:spPr>
        <p:txBody>
          <a:bodyPr/>
          <a:lstStyle/>
          <a:p>
            <a:pPr algn="just">
              <a:buFont typeface="Wingdings" pitchFamily="2" charset="2"/>
              <a:buChar char="v"/>
            </a:pPr>
            <a:r>
              <a:rPr lang="en-US" sz="2800" dirty="0"/>
              <a:t>These cases are required to be revised as per recommendation of the 6</a:t>
            </a:r>
            <a:r>
              <a:rPr lang="en-US" sz="2800" baseline="30000" dirty="0"/>
              <a:t>th</a:t>
            </a:r>
            <a:r>
              <a:rPr lang="en-US" sz="2800" dirty="0"/>
              <a:t> Central Pay Commission through e-revision </a:t>
            </a:r>
            <a:r>
              <a:rPr lang="en-US" sz="2800" dirty="0" smtClean="0"/>
              <a:t>utility</a:t>
            </a:r>
            <a:r>
              <a:rPr lang="en-US" sz="2800" dirty="0"/>
              <a:t> </a:t>
            </a:r>
            <a:r>
              <a:rPr lang="en-US" sz="2800" dirty="0" smtClean="0"/>
              <a:t>pertaining </a:t>
            </a:r>
            <a:r>
              <a:rPr lang="en-US" sz="2800" dirty="0"/>
              <a:t>to those pensioners who became entitled </a:t>
            </a:r>
            <a:r>
              <a:rPr lang="en-US" sz="2800" dirty="0" err="1"/>
              <a:t>w.e.f</a:t>
            </a:r>
            <a:r>
              <a:rPr lang="en-US" sz="2800" dirty="0"/>
              <a:t>. 1</a:t>
            </a:r>
            <a:r>
              <a:rPr lang="en-US" sz="2800" baseline="30000" dirty="0"/>
              <a:t>st</a:t>
            </a:r>
            <a:r>
              <a:rPr lang="en-US" sz="2800" dirty="0"/>
              <a:t> January </a:t>
            </a:r>
            <a:r>
              <a:rPr lang="en-US" sz="2800" dirty="0" smtClean="0"/>
              <a:t>2006.</a:t>
            </a:r>
          </a:p>
          <a:p>
            <a:pPr algn="just">
              <a:lnSpc>
                <a:spcPct val="90000"/>
              </a:lnSpc>
              <a:buFont typeface="Wingdings" pitchFamily="2" charset="2"/>
              <a:buChar char="v"/>
              <a:defRPr/>
            </a:pPr>
            <a:r>
              <a:rPr lang="en-US" sz="2800" dirty="0"/>
              <a:t>Date of Birth of the Pensioner /Family </a:t>
            </a:r>
            <a:r>
              <a:rPr lang="en-US" sz="2800" dirty="0" smtClean="0"/>
              <a:t>Pensioner, Date </a:t>
            </a:r>
            <a:r>
              <a:rPr lang="en-US" sz="2800" dirty="0"/>
              <a:t>of retirement of Govt. </a:t>
            </a:r>
            <a:r>
              <a:rPr lang="en-US" sz="2800" dirty="0" smtClean="0"/>
              <a:t>servant, Date </a:t>
            </a:r>
            <a:r>
              <a:rPr lang="en-US" sz="2800" dirty="0"/>
              <a:t>of death of </a:t>
            </a:r>
            <a:r>
              <a:rPr lang="en-US" sz="2800" dirty="0" smtClean="0"/>
              <a:t>pensioner, Old </a:t>
            </a:r>
            <a:r>
              <a:rPr lang="en-US" sz="2800" dirty="0"/>
              <a:t>pay scale at the time of retirement and corresponding pay band &amp; grade Pay with reference to 6</a:t>
            </a:r>
            <a:r>
              <a:rPr lang="en-US" sz="2800" baseline="30000" dirty="0"/>
              <a:t>th</a:t>
            </a:r>
            <a:r>
              <a:rPr lang="en-US" sz="2800" dirty="0"/>
              <a:t> </a:t>
            </a:r>
            <a:r>
              <a:rPr lang="en-US" sz="2800" dirty="0" err="1" smtClean="0"/>
              <a:t>CPC,Pensioner’s</a:t>
            </a:r>
            <a:r>
              <a:rPr lang="en-US" sz="2800" dirty="0" smtClean="0"/>
              <a:t> </a:t>
            </a:r>
            <a:r>
              <a:rPr lang="en-US" sz="2800" dirty="0"/>
              <a:t>bank account no &amp; </a:t>
            </a:r>
            <a:r>
              <a:rPr lang="en-US" sz="2800" dirty="0" smtClean="0"/>
              <a:t>branch.BSR </a:t>
            </a:r>
            <a:r>
              <a:rPr lang="en-US" sz="2800" dirty="0"/>
              <a:t>Code of the pension disbursing bank.</a:t>
            </a:r>
          </a:p>
          <a:p>
            <a:pPr algn="just"/>
            <a:endParaRPr lang="en-US" sz="2400" dirty="0" smtClean="0"/>
          </a:p>
          <a:p>
            <a:pPr algn="just"/>
            <a:endParaRPr lang="en-US" sz="2400" dirty="0"/>
          </a:p>
        </p:txBody>
      </p:sp>
      <p:sp>
        <p:nvSpPr>
          <p:cNvPr id="4" name="Slide Number Placeholder 3"/>
          <p:cNvSpPr>
            <a:spLocks noGrp="1"/>
          </p:cNvSpPr>
          <p:nvPr>
            <p:ph type="sldNum" sz="quarter" idx="12"/>
          </p:nvPr>
        </p:nvSpPr>
        <p:spPr/>
        <p:txBody>
          <a:bodyPr/>
          <a:lstStyle/>
          <a:p>
            <a:fld id="{6ECA362A-9066-4FB8-BF7D-D2F5BD5AB25B}" type="slidenum">
              <a:rPr lang="es-ES" smtClean="0"/>
              <a:pPr/>
              <a:t>85</a:t>
            </a:fld>
            <a:endParaRPr lang="es-ES"/>
          </a:p>
        </p:txBody>
      </p:sp>
    </p:spTree>
    <p:extLst>
      <p:ext uri="{BB962C8B-B14F-4D97-AF65-F5344CB8AC3E}">
        <p14:creationId xmlns:p14="http://schemas.microsoft.com/office/powerpoint/2010/main" xmlns="" val="81849995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381000" y="1066800"/>
            <a:ext cx="8305800" cy="4940300"/>
          </a:xfrm>
        </p:spPr>
        <p:txBody>
          <a:bodyPr/>
          <a:lstStyle/>
          <a:p>
            <a:pPr eaLnBrk="1" hangingPunct="1">
              <a:buFont typeface="Wingdings" pitchFamily="2" charset="2"/>
              <a:buChar char="v"/>
            </a:pPr>
            <a:r>
              <a:rPr lang="en-US" sz="2800" dirty="0" smtClean="0"/>
              <a:t>It is required for granting the additional pension after attaining the certain age as given under-</a:t>
            </a:r>
          </a:p>
          <a:p>
            <a:pPr eaLnBrk="1" hangingPunct="1"/>
            <a:endParaRPr lang="en-IN" dirty="0" smtClean="0"/>
          </a:p>
        </p:txBody>
      </p:sp>
      <p:sp>
        <p:nvSpPr>
          <p:cNvPr id="3" name="Title 2"/>
          <p:cNvSpPr>
            <a:spLocks noGrp="1"/>
          </p:cNvSpPr>
          <p:nvPr>
            <p:ph type="title"/>
          </p:nvPr>
        </p:nvSpPr>
        <p:spPr>
          <a:xfrm>
            <a:off x="457200" y="274638"/>
            <a:ext cx="8229600" cy="792162"/>
          </a:xfrm>
        </p:spPr>
        <p:txBody>
          <a:bodyPr>
            <a:noAutofit/>
          </a:bodyPr>
          <a:lstStyle/>
          <a:p>
            <a:pPr eaLnBrk="1" hangingPunct="1">
              <a:defRPr/>
            </a:pPr>
            <a:r>
              <a:rPr lang="en-US" sz="3200" dirty="0" smtClean="0"/>
              <a:t>Date of Birth- the most crucial information</a:t>
            </a:r>
            <a:endParaRPr lang="en-IN" sz="3200" dirty="0"/>
          </a:p>
        </p:txBody>
      </p:sp>
      <p:graphicFrame>
        <p:nvGraphicFramePr>
          <p:cNvPr id="2" name="Table 1"/>
          <p:cNvGraphicFramePr>
            <a:graphicFrameLocks noGrp="1"/>
          </p:cNvGraphicFramePr>
          <p:nvPr>
            <p:extLst>
              <p:ext uri="{D42A27DB-BD31-4B8C-83A1-F6EECF244321}">
                <p14:modId xmlns:p14="http://schemas.microsoft.com/office/powerpoint/2010/main" xmlns="" val="1969350843"/>
              </p:ext>
            </p:extLst>
          </p:nvPr>
        </p:nvGraphicFramePr>
        <p:xfrm>
          <a:off x="152400" y="2057401"/>
          <a:ext cx="8839200" cy="4105275"/>
        </p:xfrm>
        <a:graphic>
          <a:graphicData uri="http://schemas.openxmlformats.org/drawingml/2006/table">
            <a:tbl>
              <a:tblPr firstRow="1" bandRow="1">
                <a:tableStyleId>{5C22544A-7EE6-4342-B048-85BDC9FD1C3A}</a:tableStyleId>
              </a:tblPr>
              <a:tblGrid>
                <a:gridCol w="3812988"/>
                <a:gridCol w="5026212"/>
              </a:tblGrid>
              <a:tr h="735796">
                <a:tc>
                  <a:txBody>
                    <a:bodyPr/>
                    <a:lstStyle/>
                    <a:p>
                      <a:r>
                        <a:rPr lang="en-US" sz="1800" b="1" dirty="0" smtClean="0">
                          <a:solidFill>
                            <a:schemeClr val="accent1">
                              <a:lumMod val="10000"/>
                            </a:schemeClr>
                          </a:solidFill>
                        </a:rPr>
                        <a:t>Age of pensioner/family pensioner</a:t>
                      </a:r>
                      <a:endParaRPr lang="en-IN" sz="1800" b="1" dirty="0">
                        <a:solidFill>
                          <a:schemeClr val="accent1">
                            <a:lumMod val="10000"/>
                          </a:schemeClr>
                        </a:solidFill>
                      </a:endParaRPr>
                    </a:p>
                  </a:txBody>
                  <a:tcPr marT="45728" marB="45728">
                    <a:solidFill>
                      <a:schemeClr val="accent5">
                        <a:lumMod val="50000"/>
                      </a:schemeClr>
                    </a:solidFill>
                  </a:tcPr>
                </a:tc>
                <a:tc>
                  <a:txBody>
                    <a:bodyPr/>
                    <a:lstStyle/>
                    <a:p>
                      <a:r>
                        <a:rPr lang="en-US" sz="1800" b="1" dirty="0" smtClean="0">
                          <a:solidFill>
                            <a:schemeClr val="accent1">
                              <a:lumMod val="10000"/>
                            </a:schemeClr>
                          </a:solidFill>
                        </a:rPr>
                        <a:t>Additional quantum of pension</a:t>
                      </a:r>
                      <a:endParaRPr lang="en-IN" sz="1800" b="1" dirty="0">
                        <a:solidFill>
                          <a:schemeClr val="accent1">
                            <a:lumMod val="10000"/>
                          </a:schemeClr>
                        </a:solidFill>
                      </a:endParaRPr>
                    </a:p>
                  </a:txBody>
                  <a:tcPr marT="45728" marB="45728">
                    <a:solidFill>
                      <a:schemeClr val="accent5">
                        <a:lumMod val="50000"/>
                      </a:schemeClr>
                    </a:solidFill>
                  </a:tcPr>
                </a:tc>
              </a:tr>
              <a:tr h="735796">
                <a:tc>
                  <a:txBody>
                    <a:bodyPr/>
                    <a:lstStyle/>
                    <a:p>
                      <a:r>
                        <a:rPr lang="en-US" sz="1800" dirty="0" smtClean="0"/>
                        <a:t>From 80 yrs. To less than 85 yrs.</a:t>
                      </a:r>
                    </a:p>
                    <a:p>
                      <a:endParaRPr lang="en-IN" sz="1800" dirty="0"/>
                    </a:p>
                  </a:txBody>
                  <a:tcPr marT="45728" marB="45728"/>
                </a:tc>
                <a:tc>
                  <a:txBody>
                    <a:bodyPr/>
                    <a:lstStyle/>
                    <a:p>
                      <a:r>
                        <a:rPr lang="en-US" sz="1800" dirty="0" smtClean="0"/>
                        <a:t>20% of revised basic pension/family pension</a:t>
                      </a:r>
                      <a:endParaRPr lang="en-IN" sz="1800" dirty="0"/>
                    </a:p>
                  </a:txBody>
                  <a:tcPr marT="45728" marB="45728"/>
                </a:tc>
              </a:tr>
              <a:tr h="7357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From 85 yrs. To less than 90 yrs.</a:t>
                      </a:r>
                      <a:endParaRPr lang="en-IN" sz="1800" dirty="0" smtClean="0"/>
                    </a:p>
                    <a:p>
                      <a:endParaRPr lang="en-IN" sz="1800" dirty="0"/>
                    </a:p>
                  </a:txBody>
                  <a:tcPr marT="45728" marB="45728"/>
                </a:tc>
                <a:tc>
                  <a:txBody>
                    <a:bodyPr/>
                    <a:lstStyle/>
                    <a:p>
                      <a:r>
                        <a:rPr lang="en-US" sz="1800" dirty="0" smtClean="0"/>
                        <a:t>30% of revised basic pension/ family pension</a:t>
                      </a:r>
                      <a:endParaRPr lang="en-IN" sz="1800" dirty="0"/>
                    </a:p>
                  </a:txBody>
                  <a:tcPr marT="45728" marB="45728"/>
                </a:tc>
              </a:tr>
              <a:tr h="7357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From 90yrs. To less than 95 yrs.</a:t>
                      </a:r>
                      <a:endParaRPr lang="en-IN" sz="1800" dirty="0" smtClean="0"/>
                    </a:p>
                    <a:p>
                      <a:endParaRPr lang="en-IN" sz="1800" dirty="0"/>
                    </a:p>
                  </a:txBody>
                  <a:tcPr marT="45728" marB="4572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40% of revised basic pension/ family pension</a:t>
                      </a:r>
                      <a:endParaRPr lang="en-IN" sz="1800" dirty="0" smtClean="0"/>
                    </a:p>
                    <a:p>
                      <a:endParaRPr lang="en-IN" sz="1800" dirty="0"/>
                    </a:p>
                  </a:txBody>
                  <a:tcPr marT="45728" marB="45728"/>
                </a:tc>
              </a:tr>
              <a:tr h="7357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From 95 yrs. To less than 100 yrs.</a:t>
                      </a:r>
                      <a:endParaRPr lang="en-IN" sz="1800" dirty="0" smtClean="0"/>
                    </a:p>
                    <a:p>
                      <a:endParaRPr lang="en-IN" sz="1800" dirty="0"/>
                    </a:p>
                  </a:txBody>
                  <a:tcPr marT="45728" marB="4572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50% of revised basic</a:t>
                      </a:r>
                      <a:r>
                        <a:rPr lang="en-US" sz="1800" baseline="0" dirty="0" smtClean="0"/>
                        <a:t> </a:t>
                      </a:r>
                      <a:r>
                        <a:rPr lang="en-US" sz="1800" dirty="0" smtClean="0"/>
                        <a:t>pension/ family pension</a:t>
                      </a:r>
                      <a:endParaRPr lang="en-IN" sz="1800" dirty="0" smtClean="0"/>
                    </a:p>
                    <a:p>
                      <a:endParaRPr lang="en-IN" sz="1800" dirty="0"/>
                    </a:p>
                  </a:txBody>
                  <a:tcPr marT="45728" marB="45728"/>
                </a:tc>
              </a:tr>
              <a:tr h="426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100yrs. Or more</a:t>
                      </a:r>
                      <a:endParaRPr lang="en-IN" sz="1800" dirty="0"/>
                    </a:p>
                  </a:txBody>
                  <a:tcPr marT="45728" marB="45728"/>
                </a:tc>
                <a:tc>
                  <a:txBody>
                    <a:bodyPr/>
                    <a:lstStyle/>
                    <a:p>
                      <a:r>
                        <a:rPr lang="en-US" sz="1800" dirty="0" smtClean="0"/>
                        <a:t>100% of revised basic pension/ family pension</a:t>
                      </a:r>
                      <a:endParaRPr lang="en-IN" sz="1800" dirty="0"/>
                    </a:p>
                  </a:txBody>
                  <a:tcPr marT="45728" marB="45728"/>
                </a:tc>
              </a:tr>
            </a:tbl>
          </a:graphicData>
        </a:graphic>
      </p:graphicFrame>
      <p:sp>
        <p:nvSpPr>
          <p:cNvPr id="17435"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90822A5-4B08-46A6-8148-CFCCB85FE374}" type="slidenum">
              <a:rPr lang="en-US" sz="1000" smtClean="0"/>
              <a:pPr eaLnBrk="1" hangingPunct="1"/>
              <a:t>86</a:t>
            </a:fld>
            <a:endParaRPr lang="en-US" sz="1000" smtClean="0"/>
          </a:p>
        </p:txBody>
      </p:sp>
    </p:spTree>
    <p:extLst>
      <p:ext uri="{BB962C8B-B14F-4D97-AF65-F5344CB8AC3E}">
        <p14:creationId xmlns:p14="http://schemas.microsoft.com/office/powerpoint/2010/main" xmlns="" val="56819542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Revision of Pre-2006  Pension Cases</a:t>
            </a:r>
          </a:p>
        </p:txBody>
      </p:sp>
      <p:sp>
        <p:nvSpPr>
          <p:cNvPr id="3" name="Content Placeholder 2"/>
          <p:cNvSpPr>
            <a:spLocks noGrp="1"/>
          </p:cNvSpPr>
          <p:nvPr>
            <p:ph idx="1"/>
          </p:nvPr>
        </p:nvSpPr>
        <p:spPr/>
        <p:txBody>
          <a:bodyPr/>
          <a:lstStyle/>
          <a:p>
            <a:pPr algn="just">
              <a:buFont typeface="Wingdings" pitchFamily="2" charset="2"/>
              <a:buChar char="v"/>
            </a:pPr>
            <a:r>
              <a:rPr lang="en-US" sz="2800" dirty="0" smtClean="0"/>
              <a:t>Against total 534427 cases, 456648 cases have been revised and 77777 cases(14.55 percent) are still pending(26787-Ags, 45315-Uts, 5675 Civil Ministries)</a:t>
            </a:r>
          </a:p>
          <a:p>
            <a:pPr algn="just">
              <a:buFont typeface="Wingdings" pitchFamily="2" charset="2"/>
              <a:buChar char="v"/>
            </a:pPr>
            <a:r>
              <a:rPr lang="en-US" sz="2800" dirty="0" smtClean="0"/>
              <a:t>In civil Ministries 4119 cases (78 percent)pertain to Pre-90.</a:t>
            </a:r>
          </a:p>
          <a:p>
            <a:pPr algn="just">
              <a:buFont typeface="Wingdings" pitchFamily="2" charset="2"/>
              <a:buChar char="v"/>
            </a:pPr>
            <a:r>
              <a:rPr lang="en-US" sz="2800" dirty="0" smtClean="0"/>
              <a:t>In last four months around 4.225 cases have been revised due to efforts made by CPAO and Banks.</a:t>
            </a:r>
            <a:endParaRPr lang="en-US" sz="2800" dirty="0"/>
          </a:p>
        </p:txBody>
      </p:sp>
      <p:sp>
        <p:nvSpPr>
          <p:cNvPr id="4" name="Slide Number Placeholder 3"/>
          <p:cNvSpPr>
            <a:spLocks noGrp="1"/>
          </p:cNvSpPr>
          <p:nvPr>
            <p:ph type="sldNum" sz="quarter" idx="12"/>
          </p:nvPr>
        </p:nvSpPr>
        <p:spPr/>
        <p:txBody>
          <a:bodyPr/>
          <a:lstStyle/>
          <a:p>
            <a:fld id="{6ECA362A-9066-4FB8-BF7D-D2F5BD5AB25B}" type="slidenum">
              <a:rPr lang="es-ES" smtClean="0"/>
              <a:pPr/>
              <a:t>87</a:t>
            </a:fld>
            <a:endParaRPr lang="es-ES"/>
          </a:p>
        </p:txBody>
      </p:sp>
    </p:spTree>
    <p:extLst>
      <p:ext uri="{BB962C8B-B14F-4D97-AF65-F5344CB8AC3E}">
        <p14:creationId xmlns:p14="http://schemas.microsoft.com/office/powerpoint/2010/main" xmlns="" val="353833109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3600" b="1" dirty="0" smtClean="0"/>
              <a:t>Revision in Installments</a:t>
            </a:r>
            <a:endParaRPr lang="en-US" sz="3600" b="1" dirty="0"/>
          </a:p>
        </p:txBody>
      </p:sp>
      <p:sp>
        <p:nvSpPr>
          <p:cNvPr id="3" name="Content Placeholder 2"/>
          <p:cNvSpPr>
            <a:spLocks noGrp="1"/>
          </p:cNvSpPr>
          <p:nvPr>
            <p:ph idx="1"/>
          </p:nvPr>
        </p:nvSpPr>
        <p:spPr>
          <a:xfrm>
            <a:off x="457200" y="1219200"/>
            <a:ext cx="8229600" cy="4906963"/>
          </a:xfrm>
        </p:spPr>
        <p:txBody>
          <a:bodyPr/>
          <a:lstStyle/>
          <a:p>
            <a:pPr algn="just"/>
            <a:r>
              <a:rPr lang="en-US" sz="2400" dirty="0" smtClean="0"/>
              <a:t>First OM dated 01.09.2008.In Para-8 of the OM the banks were authorized to revise the pension In Para-11 of the same OM all HOD of the Ministry/</a:t>
            </a:r>
            <a:r>
              <a:rPr lang="en-US" sz="2400" dirty="0" err="1" smtClean="0"/>
              <a:t>Deptt</a:t>
            </a:r>
            <a:r>
              <a:rPr lang="en-US" sz="2400" dirty="0" smtClean="0"/>
              <a:t> were also directed to revise the pension and issue pension revision orders.</a:t>
            </a:r>
          </a:p>
          <a:p>
            <a:pPr algn="just"/>
            <a:r>
              <a:rPr lang="en-US" sz="2400" dirty="0" smtClean="0"/>
              <a:t>Second OM for the pension revision dated 14.10.2008 was based on the rank of the pensioner on the day of his retirement. Calculation of pension was based on the pay scale on the day of retirement and the qualifying service rendered by him while in </a:t>
            </a:r>
            <a:r>
              <a:rPr lang="en-US" sz="2400" dirty="0" err="1" smtClean="0"/>
              <a:t>govt</a:t>
            </a:r>
            <a:r>
              <a:rPr lang="en-US" sz="2400" dirty="0" smtClean="0"/>
              <a:t> service. The pension whichever was beneficial between OM dated 01.09.2008 and dated 14.10.2008 was to be allowed.</a:t>
            </a:r>
            <a:endParaRPr lang="en-US" sz="2400" dirty="0"/>
          </a:p>
        </p:txBody>
      </p:sp>
      <p:sp>
        <p:nvSpPr>
          <p:cNvPr id="4" name="Slide Number Placeholder 3"/>
          <p:cNvSpPr>
            <a:spLocks noGrp="1"/>
          </p:cNvSpPr>
          <p:nvPr>
            <p:ph type="sldNum" sz="quarter" idx="12"/>
          </p:nvPr>
        </p:nvSpPr>
        <p:spPr/>
        <p:txBody>
          <a:bodyPr/>
          <a:lstStyle/>
          <a:p>
            <a:fld id="{6ECA362A-9066-4FB8-BF7D-D2F5BD5AB25B}" type="slidenum">
              <a:rPr lang="es-ES" smtClean="0"/>
              <a:pPr/>
              <a:t>88</a:t>
            </a:fld>
            <a:endParaRPr lang="es-ES"/>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b="1" dirty="0" smtClean="0"/>
              <a:t>Revision in Installments</a:t>
            </a:r>
            <a:endParaRPr lang="en-US" dirty="0"/>
          </a:p>
        </p:txBody>
      </p:sp>
      <p:sp>
        <p:nvSpPr>
          <p:cNvPr id="3" name="Content Placeholder 2"/>
          <p:cNvSpPr>
            <a:spLocks noGrp="1"/>
          </p:cNvSpPr>
          <p:nvPr>
            <p:ph idx="1"/>
          </p:nvPr>
        </p:nvSpPr>
        <p:spPr>
          <a:xfrm>
            <a:off x="457200" y="990600"/>
            <a:ext cx="8229600" cy="5135563"/>
          </a:xfrm>
        </p:spPr>
        <p:txBody>
          <a:bodyPr/>
          <a:lstStyle/>
          <a:p>
            <a:pPr lvl="0" algn="just">
              <a:buFont typeface="Wingdings" pitchFamily="2" charset="2"/>
              <a:buChar char="v"/>
            </a:pPr>
            <a:r>
              <a:rPr lang="en-US" sz="2400" dirty="0" smtClean="0"/>
              <a:t>Third OM was issued on 28.01.2013.In this OM pension/family pension entitlements were upgraded in 25 pay scales out of total 36 pay scales circulated in OM dated 14.10.2008.The financial benefit was allowed in these 25 pay scales </a:t>
            </a:r>
            <a:r>
              <a:rPr lang="en-US" sz="2400" dirty="0" err="1" smtClean="0"/>
              <a:t>wef</a:t>
            </a:r>
            <a:r>
              <a:rPr lang="en-US" sz="2400" dirty="0" smtClean="0"/>
              <a:t> 24.09.2012.</a:t>
            </a:r>
          </a:p>
          <a:p>
            <a:pPr lvl="0" algn="just">
              <a:buFont typeface="Wingdings" pitchFamily="2" charset="2"/>
              <a:buChar char="v"/>
            </a:pPr>
            <a:r>
              <a:rPr lang="en-US" sz="2400" dirty="0" smtClean="0"/>
              <a:t>Fourth OM for the pension revision was issued on 30.07.2015 in which the financial benefit of OM dated 28.01.2013 was allowed from 01.01.2006 instead of from 24.09.2012.</a:t>
            </a:r>
          </a:p>
          <a:p>
            <a:pPr lvl="0" algn="just">
              <a:buFont typeface="Wingdings" pitchFamily="2" charset="2"/>
              <a:buChar char="v"/>
            </a:pPr>
            <a:r>
              <a:rPr lang="en-US" sz="2400" dirty="0" smtClean="0"/>
              <a:t>Fifth revision is likely to come on account of full pension after twenty years of service in the place of pro- rata pension.</a:t>
            </a:r>
          </a:p>
          <a:p>
            <a:endParaRPr lang="en-US" dirty="0"/>
          </a:p>
        </p:txBody>
      </p:sp>
      <p:sp>
        <p:nvSpPr>
          <p:cNvPr id="4" name="Slide Number Placeholder 3"/>
          <p:cNvSpPr>
            <a:spLocks noGrp="1"/>
          </p:cNvSpPr>
          <p:nvPr>
            <p:ph type="sldNum" sz="quarter" idx="12"/>
          </p:nvPr>
        </p:nvSpPr>
        <p:spPr/>
        <p:txBody>
          <a:bodyPr/>
          <a:lstStyle/>
          <a:p>
            <a:fld id="{6ECA362A-9066-4FB8-BF7D-D2F5BD5AB25B}" type="slidenum">
              <a:rPr lang="es-ES" smtClean="0"/>
              <a:pPr/>
              <a:t>89</a:t>
            </a:fld>
            <a:endParaRPr lang="es-E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288"/>
            <a:ext cx="8229600" cy="762000"/>
          </a:xfrm>
        </p:spPr>
        <p:style>
          <a:lnRef idx="1">
            <a:schemeClr val="accent5"/>
          </a:lnRef>
          <a:fillRef idx="2">
            <a:schemeClr val="accent5"/>
          </a:fillRef>
          <a:effectRef idx="1">
            <a:schemeClr val="accent5"/>
          </a:effectRef>
          <a:fontRef idx="minor">
            <a:schemeClr val="dk1"/>
          </a:fontRef>
        </p:style>
        <p:txBody>
          <a:bodyPr rtlCol="0">
            <a:normAutofit/>
          </a:bodyPr>
          <a:lstStyle/>
          <a:p>
            <a:pPr eaLnBrk="1" fontAlgn="auto" hangingPunct="1">
              <a:spcAft>
                <a:spcPts val="0"/>
              </a:spcAft>
              <a:defRPr/>
            </a:pPr>
            <a:r>
              <a:rPr lang="en-US" b="1" dirty="0" smtClean="0">
                <a:solidFill>
                  <a:schemeClr val="tx1">
                    <a:lumMod val="85000"/>
                    <a:lumOff val="15000"/>
                  </a:schemeClr>
                </a:solidFill>
              </a:rPr>
              <a:t>BENEFICIARIES</a:t>
            </a:r>
          </a:p>
        </p:txBody>
      </p:sp>
      <p:sp>
        <p:nvSpPr>
          <p:cNvPr id="10244" name="Slide Number Placeholder 4"/>
          <p:cNvSpPr>
            <a:spLocks noGrp="1"/>
          </p:cNvSpPr>
          <p:nvPr>
            <p:ph type="sldNum" sz="quarter" idx="12"/>
          </p:nvPr>
        </p:nvSpPr>
        <p:spPr bwMode="auto">
          <a:xfrm>
            <a:off x="7010400" y="6245225"/>
            <a:ext cx="2133600" cy="476250"/>
          </a:xfrm>
          <a:prstGeom prst="rect">
            <a:avLst/>
          </a:prstGeom>
          <a:ln>
            <a:miter lim="800000"/>
            <a:headEnd/>
            <a:tailEnd/>
          </a:ln>
        </p:spPr>
        <p:txBody>
          <a:bodyPr wrap="square" numCol="1" anchorCtr="0" compatLnSpc="1">
            <a:prstTxWarp prst="textNoShape">
              <a:avLst/>
            </a:prstTxWarp>
          </a:bodyPr>
          <a:lstStyle/>
          <a:p>
            <a:pPr>
              <a:defRPr/>
            </a:pPr>
            <a:fld id="{13FCCA84-419B-418F-BD03-A0256008674B}" type="slidenum">
              <a:rPr lang="en-US"/>
              <a:pPr>
                <a:defRPr/>
              </a:pPr>
              <a:t>9</a:t>
            </a:fld>
            <a:endParaRPr lang="en-US"/>
          </a:p>
        </p:txBody>
      </p:sp>
      <p:graphicFrame>
        <p:nvGraphicFramePr>
          <p:cNvPr id="6" name="Diagram 5"/>
          <p:cNvGraphicFramePr/>
          <p:nvPr>
            <p:extLst>
              <p:ext uri="{D42A27DB-BD31-4B8C-83A1-F6EECF244321}">
                <p14:modId xmlns:p14="http://schemas.microsoft.com/office/powerpoint/2010/main" xmlns="" val="108892969"/>
              </p:ext>
            </p:extLst>
          </p:nvPr>
        </p:nvGraphicFramePr>
        <p:xfrm>
          <a:off x="304800" y="990600"/>
          <a:ext cx="86868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graphicEl>
                                              <a:dgm id="{9345826D-2CDD-4640-940A-39005CB41A16}"/>
                                            </p:graphicEl>
                                          </p:spTgt>
                                        </p:tgtEl>
                                        <p:attrNameLst>
                                          <p:attrName>style.visibility</p:attrName>
                                        </p:attrNameLst>
                                      </p:cBhvr>
                                      <p:to>
                                        <p:strVal val="visible"/>
                                      </p:to>
                                    </p:set>
                                    <p:animEffect transition="in" filter="fade">
                                      <p:cBhvr>
                                        <p:cTn id="12" dur="1000"/>
                                        <p:tgtEl>
                                          <p:spTgt spid="6">
                                            <p:graphicEl>
                                              <a:dgm id="{9345826D-2CDD-4640-940A-39005CB41A16}"/>
                                            </p:graphicEl>
                                          </p:spTgt>
                                        </p:tgtEl>
                                      </p:cBhvr>
                                    </p:animEffect>
                                    <p:anim calcmode="lin" valueType="num">
                                      <p:cBhvr>
                                        <p:cTn id="13" dur="1000" fill="hold"/>
                                        <p:tgtEl>
                                          <p:spTgt spid="6">
                                            <p:graphicEl>
                                              <a:dgm id="{9345826D-2CDD-4640-940A-39005CB41A16}"/>
                                            </p:graphicEl>
                                          </p:spTgt>
                                        </p:tgtEl>
                                        <p:attrNameLst>
                                          <p:attrName>ppt_x</p:attrName>
                                        </p:attrNameLst>
                                      </p:cBhvr>
                                      <p:tavLst>
                                        <p:tav tm="0">
                                          <p:val>
                                            <p:strVal val="#ppt_x"/>
                                          </p:val>
                                        </p:tav>
                                        <p:tav tm="100000">
                                          <p:val>
                                            <p:strVal val="#ppt_x"/>
                                          </p:val>
                                        </p:tav>
                                      </p:tavLst>
                                    </p:anim>
                                    <p:anim calcmode="lin" valueType="num">
                                      <p:cBhvr>
                                        <p:cTn id="14" dur="1000" fill="hold"/>
                                        <p:tgtEl>
                                          <p:spTgt spid="6">
                                            <p:graphicEl>
                                              <a:dgm id="{9345826D-2CDD-4640-940A-39005CB41A16}"/>
                                            </p:graphic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graphicEl>
                                              <a:dgm id="{6B47646D-0956-46D3-84A7-B8A23314D21D}"/>
                                            </p:graphicEl>
                                          </p:spTgt>
                                        </p:tgtEl>
                                        <p:attrNameLst>
                                          <p:attrName>style.visibility</p:attrName>
                                        </p:attrNameLst>
                                      </p:cBhvr>
                                      <p:to>
                                        <p:strVal val="visible"/>
                                      </p:to>
                                    </p:set>
                                    <p:animEffect transition="in" filter="fade">
                                      <p:cBhvr>
                                        <p:cTn id="17" dur="1000"/>
                                        <p:tgtEl>
                                          <p:spTgt spid="6">
                                            <p:graphicEl>
                                              <a:dgm id="{6B47646D-0956-46D3-84A7-B8A23314D21D}"/>
                                            </p:graphicEl>
                                          </p:spTgt>
                                        </p:tgtEl>
                                      </p:cBhvr>
                                    </p:animEffect>
                                    <p:anim calcmode="lin" valueType="num">
                                      <p:cBhvr>
                                        <p:cTn id="18" dur="1000" fill="hold"/>
                                        <p:tgtEl>
                                          <p:spTgt spid="6">
                                            <p:graphicEl>
                                              <a:dgm id="{6B47646D-0956-46D3-84A7-B8A23314D21D}"/>
                                            </p:graphicEl>
                                          </p:spTgt>
                                        </p:tgtEl>
                                        <p:attrNameLst>
                                          <p:attrName>ppt_x</p:attrName>
                                        </p:attrNameLst>
                                      </p:cBhvr>
                                      <p:tavLst>
                                        <p:tav tm="0">
                                          <p:val>
                                            <p:strVal val="#ppt_x"/>
                                          </p:val>
                                        </p:tav>
                                        <p:tav tm="100000">
                                          <p:val>
                                            <p:strVal val="#ppt_x"/>
                                          </p:val>
                                        </p:tav>
                                      </p:tavLst>
                                    </p:anim>
                                    <p:anim calcmode="lin" valueType="num">
                                      <p:cBhvr>
                                        <p:cTn id="19" dur="1000" fill="hold"/>
                                        <p:tgtEl>
                                          <p:spTgt spid="6">
                                            <p:graphicEl>
                                              <a:dgm id="{6B47646D-0956-46D3-84A7-B8A23314D21D}"/>
                                            </p:graphic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6">
                                            <p:graphicEl>
                                              <a:dgm id="{D2540331-5C05-4546-B5CA-15A28910DCB0}"/>
                                            </p:graphicEl>
                                          </p:spTgt>
                                        </p:tgtEl>
                                        <p:attrNameLst>
                                          <p:attrName>style.visibility</p:attrName>
                                        </p:attrNameLst>
                                      </p:cBhvr>
                                      <p:to>
                                        <p:strVal val="visible"/>
                                      </p:to>
                                    </p:set>
                                    <p:animEffect transition="in" filter="fade">
                                      <p:cBhvr>
                                        <p:cTn id="22" dur="1000"/>
                                        <p:tgtEl>
                                          <p:spTgt spid="6">
                                            <p:graphicEl>
                                              <a:dgm id="{D2540331-5C05-4546-B5CA-15A28910DCB0}"/>
                                            </p:graphicEl>
                                          </p:spTgt>
                                        </p:tgtEl>
                                      </p:cBhvr>
                                    </p:animEffect>
                                    <p:anim calcmode="lin" valueType="num">
                                      <p:cBhvr>
                                        <p:cTn id="23" dur="1000" fill="hold"/>
                                        <p:tgtEl>
                                          <p:spTgt spid="6">
                                            <p:graphicEl>
                                              <a:dgm id="{D2540331-5C05-4546-B5CA-15A28910DCB0}"/>
                                            </p:graphicEl>
                                          </p:spTgt>
                                        </p:tgtEl>
                                        <p:attrNameLst>
                                          <p:attrName>ppt_x</p:attrName>
                                        </p:attrNameLst>
                                      </p:cBhvr>
                                      <p:tavLst>
                                        <p:tav tm="0">
                                          <p:val>
                                            <p:strVal val="#ppt_x"/>
                                          </p:val>
                                        </p:tav>
                                        <p:tav tm="100000">
                                          <p:val>
                                            <p:strVal val="#ppt_x"/>
                                          </p:val>
                                        </p:tav>
                                      </p:tavLst>
                                    </p:anim>
                                    <p:anim calcmode="lin" valueType="num">
                                      <p:cBhvr>
                                        <p:cTn id="24" dur="1000" fill="hold"/>
                                        <p:tgtEl>
                                          <p:spTgt spid="6">
                                            <p:graphicEl>
                                              <a:dgm id="{D2540331-5C05-4546-B5CA-15A28910DCB0}"/>
                                            </p:graphic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
                                            <p:graphicEl>
                                              <a:dgm id="{077E5FFF-E4BF-444D-AF4A-E0A686C00893}"/>
                                            </p:graphicEl>
                                          </p:spTgt>
                                        </p:tgtEl>
                                        <p:attrNameLst>
                                          <p:attrName>style.visibility</p:attrName>
                                        </p:attrNameLst>
                                      </p:cBhvr>
                                      <p:to>
                                        <p:strVal val="visible"/>
                                      </p:to>
                                    </p:set>
                                    <p:animEffect transition="in" filter="fade">
                                      <p:cBhvr>
                                        <p:cTn id="29" dur="1000"/>
                                        <p:tgtEl>
                                          <p:spTgt spid="6">
                                            <p:graphicEl>
                                              <a:dgm id="{077E5FFF-E4BF-444D-AF4A-E0A686C00893}"/>
                                            </p:graphicEl>
                                          </p:spTgt>
                                        </p:tgtEl>
                                      </p:cBhvr>
                                    </p:animEffect>
                                    <p:anim calcmode="lin" valueType="num">
                                      <p:cBhvr>
                                        <p:cTn id="30" dur="1000" fill="hold"/>
                                        <p:tgtEl>
                                          <p:spTgt spid="6">
                                            <p:graphicEl>
                                              <a:dgm id="{077E5FFF-E4BF-444D-AF4A-E0A686C00893}"/>
                                            </p:graphicEl>
                                          </p:spTgt>
                                        </p:tgtEl>
                                        <p:attrNameLst>
                                          <p:attrName>ppt_x</p:attrName>
                                        </p:attrNameLst>
                                      </p:cBhvr>
                                      <p:tavLst>
                                        <p:tav tm="0">
                                          <p:val>
                                            <p:strVal val="#ppt_x"/>
                                          </p:val>
                                        </p:tav>
                                        <p:tav tm="100000">
                                          <p:val>
                                            <p:strVal val="#ppt_x"/>
                                          </p:val>
                                        </p:tav>
                                      </p:tavLst>
                                    </p:anim>
                                    <p:anim calcmode="lin" valueType="num">
                                      <p:cBhvr>
                                        <p:cTn id="31" dur="1000" fill="hold"/>
                                        <p:tgtEl>
                                          <p:spTgt spid="6">
                                            <p:graphicEl>
                                              <a:dgm id="{077E5FFF-E4BF-444D-AF4A-E0A686C00893}"/>
                                            </p:graphic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6">
                                            <p:graphicEl>
                                              <a:dgm id="{B9E242F4-4FEF-4741-9D6F-832EBAA555CA}"/>
                                            </p:graphicEl>
                                          </p:spTgt>
                                        </p:tgtEl>
                                        <p:attrNameLst>
                                          <p:attrName>style.visibility</p:attrName>
                                        </p:attrNameLst>
                                      </p:cBhvr>
                                      <p:to>
                                        <p:strVal val="visible"/>
                                      </p:to>
                                    </p:set>
                                    <p:animEffect transition="in" filter="fade">
                                      <p:cBhvr>
                                        <p:cTn id="34" dur="1000"/>
                                        <p:tgtEl>
                                          <p:spTgt spid="6">
                                            <p:graphicEl>
                                              <a:dgm id="{B9E242F4-4FEF-4741-9D6F-832EBAA555CA}"/>
                                            </p:graphicEl>
                                          </p:spTgt>
                                        </p:tgtEl>
                                      </p:cBhvr>
                                    </p:animEffect>
                                    <p:anim calcmode="lin" valueType="num">
                                      <p:cBhvr>
                                        <p:cTn id="35" dur="1000" fill="hold"/>
                                        <p:tgtEl>
                                          <p:spTgt spid="6">
                                            <p:graphicEl>
                                              <a:dgm id="{B9E242F4-4FEF-4741-9D6F-832EBAA555CA}"/>
                                            </p:graphicEl>
                                          </p:spTgt>
                                        </p:tgtEl>
                                        <p:attrNameLst>
                                          <p:attrName>ppt_x</p:attrName>
                                        </p:attrNameLst>
                                      </p:cBhvr>
                                      <p:tavLst>
                                        <p:tav tm="0">
                                          <p:val>
                                            <p:strVal val="#ppt_x"/>
                                          </p:val>
                                        </p:tav>
                                        <p:tav tm="100000">
                                          <p:val>
                                            <p:strVal val="#ppt_x"/>
                                          </p:val>
                                        </p:tav>
                                      </p:tavLst>
                                    </p:anim>
                                    <p:anim calcmode="lin" valueType="num">
                                      <p:cBhvr>
                                        <p:cTn id="36" dur="1000" fill="hold"/>
                                        <p:tgtEl>
                                          <p:spTgt spid="6">
                                            <p:graphicEl>
                                              <a:dgm id="{B9E242F4-4FEF-4741-9D6F-832EBAA555CA}"/>
                                            </p:graphic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6">
                                            <p:graphicEl>
                                              <a:dgm id="{376FE955-851A-4A66-862F-16B3DC585AC2}"/>
                                            </p:graphicEl>
                                          </p:spTgt>
                                        </p:tgtEl>
                                        <p:attrNameLst>
                                          <p:attrName>style.visibility</p:attrName>
                                        </p:attrNameLst>
                                      </p:cBhvr>
                                      <p:to>
                                        <p:strVal val="visible"/>
                                      </p:to>
                                    </p:set>
                                    <p:animEffect transition="in" filter="fade">
                                      <p:cBhvr>
                                        <p:cTn id="41" dur="1000"/>
                                        <p:tgtEl>
                                          <p:spTgt spid="6">
                                            <p:graphicEl>
                                              <a:dgm id="{376FE955-851A-4A66-862F-16B3DC585AC2}"/>
                                            </p:graphicEl>
                                          </p:spTgt>
                                        </p:tgtEl>
                                      </p:cBhvr>
                                    </p:animEffect>
                                    <p:anim calcmode="lin" valueType="num">
                                      <p:cBhvr>
                                        <p:cTn id="42" dur="1000" fill="hold"/>
                                        <p:tgtEl>
                                          <p:spTgt spid="6">
                                            <p:graphicEl>
                                              <a:dgm id="{376FE955-851A-4A66-862F-16B3DC585AC2}"/>
                                            </p:graphicEl>
                                          </p:spTgt>
                                        </p:tgtEl>
                                        <p:attrNameLst>
                                          <p:attrName>ppt_x</p:attrName>
                                        </p:attrNameLst>
                                      </p:cBhvr>
                                      <p:tavLst>
                                        <p:tav tm="0">
                                          <p:val>
                                            <p:strVal val="#ppt_x"/>
                                          </p:val>
                                        </p:tav>
                                        <p:tav tm="100000">
                                          <p:val>
                                            <p:strVal val="#ppt_x"/>
                                          </p:val>
                                        </p:tav>
                                      </p:tavLst>
                                    </p:anim>
                                    <p:anim calcmode="lin" valueType="num">
                                      <p:cBhvr>
                                        <p:cTn id="43" dur="1000" fill="hold"/>
                                        <p:tgtEl>
                                          <p:spTgt spid="6">
                                            <p:graphicEl>
                                              <a:dgm id="{376FE955-851A-4A66-862F-16B3DC585AC2}"/>
                                            </p:graphic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6">
                                            <p:graphicEl>
                                              <a:dgm id="{797337FD-6217-4045-99CC-936DC1216335}"/>
                                            </p:graphicEl>
                                          </p:spTgt>
                                        </p:tgtEl>
                                        <p:attrNameLst>
                                          <p:attrName>style.visibility</p:attrName>
                                        </p:attrNameLst>
                                      </p:cBhvr>
                                      <p:to>
                                        <p:strVal val="visible"/>
                                      </p:to>
                                    </p:set>
                                    <p:animEffect transition="in" filter="fade">
                                      <p:cBhvr>
                                        <p:cTn id="46" dur="1000"/>
                                        <p:tgtEl>
                                          <p:spTgt spid="6">
                                            <p:graphicEl>
                                              <a:dgm id="{797337FD-6217-4045-99CC-936DC1216335}"/>
                                            </p:graphicEl>
                                          </p:spTgt>
                                        </p:tgtEl>
                                      </p:cBhvr>
                                    </p:animEffect>
                                    <p:anim calcmode="lin" valueType="num">
                                      <p:cBhvr>
                                        <p:cTn id="47" dur="1000" fill="hold"/>
                                        <p:tgtEl>
                                          <p:spTgt spid="6">
                                            <p:graphicEl>
                                              <a:dgm id="{797337FD-6217-4045-99CC-936DC1216335}"/>
                                            </p:graphicEl>
                                          </p:spTgt>
                                        </p:tgtEl>
                                        <p:attrNameLst>
                                          <p:attrName>ppt_x</p:attrName>
                                        </p:attrNameLst>
                                      </p:cBhvr>
                                      <p:tavLst>
                                        <p:tav tm="0">
                                          <p:val>
                                            <p:strVal val="#ppt_x"/>
                                          </p:val>
                                        </p:tav>
                                        <p:tav tm="100000">
                                          <p:val>
                                            <p:strVal val="#ppt_x"/>
                                          </p:val>
                                        </p:tav>
                                      </p:tavLst>
                                    </p:anim>
                                    <p:anim calcmode="lin" valueType="num">
                                      <p:cBhvr>
                                        <p:cTn id="48" dur="1000" fill="hold"/>
                                        <p:tgtEl>
                                          <p:spTgt spid="6">
                                            <p:graphicEl>
                                              <a:dgm id="{797337FD-6217-4045-99CC-936DC1216335}"/>
                                            </p:graphic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6">
                                            <p:graphicEl>
                                              <a:dgm id="{3DC3AB8B-415D-4C10-BBD8-A825DC1434AA}"/>
                                            </p:graphicEl>
                                          </p:spTgt>
                                        </p:tgtEl>
                                        <p:attrNameLst>
                                          <p:attrName>style.visibility</p:attrName>
                                        </p:attrNameLst>
                                      </p:cBhvr>
                                      <p:to>
                                        <p:strVal val="visible"/>
                                      </p:to>
                                    </p:set>
                                    <p:animEffect transition="in" filter="fade">
                                      <p:cBhvr>
                                        <p:cTn id="53" dur="1000"/>
                                        <p:tgtEl>
                                          <p:spTgt spid="6">
                                            <p:graphicEl>
                                              <a:dgm id="{3DC3AB8B-415D-4C10-BBD8-A825DC1434AA}"/>
                                            </p:graphicEl>
                                          </p:spTgt>
                                        </p:tgtEl>
                                      </p:cBhvr>
                                    </p:animEffect>
                                    <p:anim calcmode="lin" valueType="num">
                                      <p:cBhvr>
                                        <p:cTn id="54" dur="1000" fill="hold"/>
                                        <p:tgtEl>
                                          <p:spTgt spid="6">
                                            <p:graphicEl>
                                              <a:dgm id="{3DC3AB8B-415D-4C10-BBD8-A825DC1434AA}"/>
                                            </p:graphicEl>
                                          </p:spTgt>
                                        </p:tgtEl>
                                        <p:attrNameLst>
                                          <p:attrName>ppt_x</p:attrName>
                                        </p:attrNameLst>
                                      </p:cBhvr>
                                      <p:tavLst>
                                        <p:tav tm="0">
                                          <p:val>
                                            <p:strVal val="#ppt_x"/>
                                          </p:val>
                                        </p:tav>
                                        <p:tav tm="100000">
                                          <p:val>
                                            <p:strVal val="#ppt_x"/>
                                          </p:val>
                                        </p:tav>
                                      </p:tavLst>
                                    </p:anim>
                                    <p:anim calcmode="lin" valueType="num">
                                      <p:cBhvr>
                                        <p:cTn id="55" dur="1000" fill="hold"/>
                                        <p:tgtEl>
                                          <p:spTgt spid="6">
                                            <p:graphicEl>
                                              <a:dgm id="{3DC3AB8B-415D-4C10-BBD8-A825DC1434AA}"/>
                                            </p:graphicEl>
                                          </p:spTgt>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6">
                                            <p:graphicEl>
                                              <a:dgm id="{B3E4F5F5-C9B5-40B7-A58B-BC608A10554C}"/>
                                            </p:graphicEl>
                                          </p:spTgt>
                                        </p:tgtEl>
                                        <p:attrNameLst>
                                          <p:attrName>style.visibility</p:attrName>
                                        </p:attrNameLst>
                                      </p:cBhvr>
                                      <p:to>
                                        <p:strVal val="visible"/>
                                      </p:to>
                                    </p:set>
                                    <p:animEffect transition="in" filter="fade">
                                      <p:cBhvr>
                                        <p:cTn id="58" dur="1000"/>
                                        <p:tgtEl>
                                          <p:spTgt spid="6">
                                            <p:graphicEl>
                                              <a:dgm id="{B3E4F5F5-C9B5-40B7-A58B-BC608A10554C}"/>
                                            </p:graphicEl>
                                          </p:spTgt>
                                        </p:tgtEl>
                                      </p:cBhvr>
                                    </p:animEffect>
                                    <p:anim calcmode="lin" valueType="num">
                                      <p:cBhvr>
                                        <p:cTn id="59" dur="1000" fill="hold"/>
                                        <p:tgtEl>
                                          <p:spTgt spid="6">
                                            <p:graphicEl>
                                              <a:dgm id="{B3E4F5F5-C9B5-40B7-A58B-BC608A10554C}"/>
                                            </p:graphicEl>
                                          </p:spTgt>
                                        </p:tgtEl>
                                        <p:attrNameLst>
                                          <p:attrName>ppt_x</p:attrName>
                                        </p:attrNameLst>
                                      </p:cBhvr>
                                      <p:tavLst>
                                        <p:tav tm="0">
                                          <p:val>
                                            <p:strVal val="#ppt_x"/>
                                          </p:val>
                                        </p:tav>
                                        <p:tav tm="100000">
                                          <p:val>
                                            <p:strVal val="#ppt_x"/>
                                          </p:val>
                                        </p:tav>
                                      </p:tavLst>
                                    </p:anim>
                                    <p:anim calcmode="lin" valueType="num">
                                      <p:cBhvr>
                                        <p:cTn id="60" dur="1000" fill="hold"/>
                                        <p:tgtEl>
                                          <p:spTgt spid="6">
                                            <p:graphicEl>
                                              <a:dgm id="{B3E4F5F5-C9B5-40B7-A58B-BC608A10554C}"/>
                                            </p:graphic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6">
                                            <p:graphicEl>
                                              <a:dgm id="{2210CBE6-3250-4046-A81E-CC6712F22B47}"/>
                                            </p:graphicEl>
                                          </p:spTgt>
                                        </p:tgtEl>
                                        <p:attrNameLst>
                                          <p:attrName>style.visibility</p:attrName>
                                        </p:attrNameLst>
                                      </p:cBhvr>
                                      <p:to>
                                        <p:strVal val="visible"/>
                                      </p:to>
                                    </p:set>
                                    <p:animEffect transition="in" filter="fade">
                                      <p:cBhvr>
                                        <p:cTn id="65" dur="1000"/>
                                        <p:tgtEl>
                                          <p:spTgt spid="6">
                                            <p:graphicEl>
                                              <a:dgm id="{2210CBE6-3250-4046-A81E-CC6712F22B47}"/>
                                            </p:graphicEl>
                                          </p:spTgt>
                                        </p:tgtEl>
                                      </p:cBhvr>
                                    </p:animEffect>
                                    <p:anim calcmode="lin" valueType="num">
                                      <p:cBhvr>
                                        <p:cTn id="66" dur="1000" fill="hold"/>
                                        <p:tgtEl>
                                          <p:spTgt spid="6">
                                            <p:graphicEl>
                                              <a:dgm id="{2210CBE6-3250-4046-A81E-CC6712F22B47}"/>
                                            </p:graphicEl>
                                          </p:spTgt>
                                        </p:tgtEl>
                                        <p:attrNameLst>
                                          <p:attrName>ppt_x</p:attrName>
                                        </p:attrNameLst>
                                      </p:cBhvr>
                                      <p:tavLst>
                                        <p:tav tm="0">
                                          <p:val>
                                            <p:strVal val="#ppt_x"/>
                                          </p:val>
                                        </p:tav>
                                        <p:tav tm="100000">
                                          <p:val>
                                            <p:strVal val="#ppt_x"/>
                                          </p:val>
                                        </p:tav>
                                      </p:tavLst>
                                    </p:anim>
                                    <p:anim calcmode="lin" valueType="num">
                                      <p:cBhvr>
                                        <p:cTn id="67" dur="1000" fill="hold"/>
                                        <p:tgtEl>
                                          <p:spTgt spid="6">
                                            <p:graphicEl>
                                              <a:dgm id="{2210CBE6-3250-4046-A81E-CC6712F22B47}"/>
                                            </p:graphicEl>
                                          </p:spTgt>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6">
                                            <p:graphicEl>
                                              <a:dgm id="{957AA3E6-E76C-45C6-8AE8-AB9B37A80F57}"/>
                                            </p:graphicEl>
                                          </p:spTgt>
                                        </p:tgtEl>
                                        <p:attrNameLst>
                                          <p:attrName>style.visibility</p:attrName>
                                        </p:attrNameLst>
                                      </p:cBhvr>
                                      <p:to>
                                        <p:strVal val="visible"/>
                                      </p:to>
                                    </p:set>
                                    <p:animEffect transition="in" filter="fade">
                                      <p:cBhvr>
                                        <p:cTn id="70" dur="1000"/>
                                        <p:tgtEl>
                                          <p:spTgt spid="6">
                                            <p:graphicEl>
                                              <a:dgm id="{957AA3E6-E76C-45C6-8AE8-AB9B37A80F57}"/>
                                            </p:graphicEl>
                                          </p:spTgt>
                                        </p:tgtEl>
                                      </p:cBhvr>
                                    </p:animEffect>
                                    <p:anim calcmode="lin" valueType="num">
                                      <p:cBhvr>
                                        <p:cTn id="71" dur="1000" fill="hold"/>
                                        <p:tgtEl>
                                          <p:spTgt spid="6">
                                            <p:graphicEl>
                                              <a:dgm id="{957AA3E6-E76C-45C6-8AE8-AB9B37A80F57}"/>
                                            </p:graphicEl>
                                          </p:spTgt>
                                        </p:tgtEl>
                                        <p:attrNameLst>
                                          <p:attrName>ppt_x</p:attrName>
                                        </p:attrNameLst>
                                      </p:cBhvr>
                                      <p:tavLst>
                                        <p:tav tm="0">
                                          <p:val>
                                            <p:strVal val="#ppt_x"/>
                                          </p:val>
                                        </p:tav>
                                        <p:tav tm="100000">
                                          <p:val>
                                            <p:strVal val="#ppt_x"/>
                                          </p:val>
                                        </p:tav>
                                      </p:tavLst>
                                    </p:anim>
                                    <p:anim calcmode="lin" valueType="num">
                                      <p:cBhvr>
                                        <p:cTn id="72" dur="1000" fill="hold"/>
                                        <p:tgtEl>
                                          <p:spTgt spid="6">
                                            <p:graphicEl>
                                              <a:dgm id="{957AA3E6-E76C-45C6-8AE8-AB9B37A80F57}"/>
                                            </p:graphic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6">
                                            <p:graphicEl>
                                              <a:dgm id="{1F675932-8CBE-4FBF-A845-324129530B9B}"/>
                                            </p:graphicEl>
                                          </p:spTgt>
                                        </p:tgtEl>
                                        <p:attrNameLst>
                                          <p:attrName>style.visibility</p:attrName>
                                        </p:attrNameLst>
                                      </p:cBhvr>
                                      <p:to>
                                        <p:strVal val="visible"/>
                                      </p:to>
                                    </p:set>
                                    <p:animEffect transition="in" filter="fade">
                                      <p:cBhvr>
                                        <p:cTn id="77" dur="1000"/>
                                        <p:tgtEl>
                                          <p:spTgt spid="6">
                                            <p:graphicEl>
                                              <a:dgm id="{1F675932-8CBE-4FBF-A845-324129530B9B}"/>
                                            </p:graphicEl>
                                          </p:spTgt>
                                        </p:tgtEl>
                                      </p:cBhvr>
                                    </p:animEffect>
                                    <p:anim calcmode="lin" valueType="num">
                                      <p:cBhvr>
                                        <p:cTn id="78" dur="1000" fill="hold"/>
                                        <p:tgtEl>
                                          <p:spTgt spid="6">
                                            <p:graphicEl>
                                              <a:dgm id="{1F675932-8CBE-4FBF-A845-324129530B9B}"/>
                                            </p:graphicEl>
                                          </p:spTgt>
                                        </p:tgtEl>
                                        <p:attrNameLst>
                                          <p:attrName>ppt_x</p:attrName>
                                        </p:attrNameLst>
                                      </p:cBhvr>
                                      <p:tavLst>
                                        <p:tav tm="0">
                                          <p:val>
                                            <p:strVal val="#ppt_x"/>
                                          </p:val>
                                        </p:tav>
                                        <p:tav tm="100000">
                                          <p:val>
                                            <p:strVal val="#ppt_x"/>
                                          </p:val>
                                        </p:tav>
                                      </p:tavLst>
                                    </p:anim>
                                    <p:anim calcmode="lin" valueType="num">
                                      <p:cBhvr>
                                        <p:cTn id="79" dur="1000" fill="hold"/>
                                        <p:tgtEl>
                                          <p:spTgt spid="6">
                                            <p:graphicEl>
                                              <a:dgm id="{1F675932-8CBE-4FBF-A845-324129530B9B}"/>
                                            </p:graphicEl>
                                          </p:spTgt>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6">
                                            <p:graphicEl>
                                              <a:dgm id="{21668DA3-F67A-461A-B9F9-4655B616B97F}"/>
                                            </p:graphicEl>
                                          </p:spTgt>
                                        </p:tgtEl>
                                        <p:attrNameLst>
                                          <p:attrName>style.visibility</p:attrName>
                                        </p:attrNameLst>
                                      </p:cBhvr>
                                      <p:to>
                                        <p:strVal val="visible"/>
                                      </p:to>
                                    </p:set>
                                    <p:animEffect transition="in" filter="fade">
                                      <p:cBhvr>
                                        <p:cTn id="82" dur="1000"/>
                                        <p:tgtEl>
                                          <p:spTgt spid="6">
                                            <p:graphicEl>
                                              <a:dgm id="{21668DA3-F67A-461A-B9F9-4655B616B97F}"/>
                                            </p:graphicEl>
                                          </p:spTgt>
                                        </p:tgtEl>
                                      </p:cBhvr>
                                    </p:animEffect>
                                    <p:anim calcmode="lin" valueType="num">
                                      <p:cBhvr>
                                        <p:cTn id="83" dur="1000" fill="hold"/>
                                        <p:tgtEl>
                                          <p:spTgt spid="6">
                                            <p:graphicEl>
                                              <a:dgm id="{21668DA3-F67A-461A-B9F9-4655B616B97F}"/>
                                            </p:graphicEl>
                                          </p:spTgt>
                                        </p:tgtEl>
                                        <p:attrNameLst>
                                          <p:attrName>ppt_x</p:attrName>
                                        </p:attrNameLst>
                                      </p:cBhvr>
                                      <p:tavLst>
                                        <p:tav tm="0">
                                          <p:val>
                                            <p:strVal val="#ppt_x"/>
                                          </p:val>
                                        </p:tav>
                                        <p:tav tm="100000">
                                          <p:val>
                                            <p:strVal val="#ppt_x"/>
                                          </p:val>
                                        </p:tav>
                                      </p:tavLst>
                                    </p:anim>
                                    <p:anim calcmode="lin" valueType="num">
                                      <p:cBhvr>
                                        <p:cTn id="84" dur="1000" fill="hold"/>
                                        <p:tgtEl>
                                          <p:spTgt spid="6">
                                            <p:graphicEl>
                                              <a:dgm id="{21668DA3-F67A-461A-B9F9-4655B616B97F}"/>
                                            </p:graphicEl>
                                          </p:spTgt>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6">
                                            <p:graphicEl>
                                              <a:dgm id="{39FF8A53-84BA-4350-B49D-ECE04B368917}"/>
                                            </p:graphicEl>
                                          </p:spTgt>
                                        </p:tgtEl>
                                        <p:attrNameLst>
                                          <p:attrName>style.visibility</p:attrName>
                                        </p:attrNameLst>
                                      </p:cBhvr>
                                      <p:to>
                                        <p:strVal val="visible"/>
                                      </p:to>
                                    </p:set>
                                    <p:animEffect transition="in" filter="fade">
                                      <p:cBhvr>
                                        <p:cTn id="89" dur="1000"/>
                                        <p:tgtEl>
                                          <p:spTgt spid="6">
                                            <p:graphicEl>
                                              <a:dgm id="{39FF8A53-84BA-4350-B49D-ECE04B368917}"/>
                                            </p:graphicEl>
                                          </p:spTgt>
                                        </p:tgtEl>
                                      </p:cBhvr>
                                    </p:animEffect>
                                    <p:anim calcmode="lin" valueType="num">
                                      <p:cBhvr>
                                        <p:cTn id="90" dur="1000" fill="hold"/>
                                        <p:tgtEl>
                                          <p:spTgt spid="6">
                                            <p:graphicEl>
                                              <a:dgm id="{39FF8A53-84BA-4350-B49D-ECE04B368917}"/>
                                            </p:graphicEl>
                                          </p:spTgt>
                                        </p:tgtEl>
                                        <p:attrNameLst>
                                          <p:attrName>ppt_x</p:attrName>
                                        </p:attrNameLst>
                                      </p:cBhvr>
                                      <p:tavLst>
                                        <p:tav tm="0">
                                          <p:val>
                                            <p:strVal val="#ppt_x"/>
                                          </p:val>
                                        </p:tav>
                                        <p:tav tm="100000">
                                          <p:val>
                                            <p:strVal val="#ppt_x"/>
                                          </p:val>
                                        </p:tav>
                                      </p:tavLst>
                                    </p:anim>
                                    <p:anim calcmode="lin" valueType="num">
                                      <p:cBhvr>
                                        <p:cTn id="91" dur="1000" fill="hold"/>
                                        <p:tgtEl>
                                          <p:spTgt spid="6">
                                            <p:graphicEl>
                                              <a:dgm id="{39FF8A53-84BA-4350-B49D-ECE04B368917}"/>
                                            </p:graphicEl>
                                          </p:spTgt>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6">
                                            <p:graphicEl>
                                              <a:dgm id="{DC6ED0C9-711C-422F-A447-B8AD0E1F1DA4}"/>
                                            </p:graphicEl>
                                          </p:spTgt>
                                        </p:tgtEl>
                                        <p:attrNameLst>
                                          <p:attrName>style.visibility</p:attrName>
                                        </p:attrNameLst>
                                      </p:cBhvr>
                                      <p:to>
                                        <p:strVal val="visible"/>
                                      </p:to>
                                    </p:set>
                                    <p:animEffect transition="in" filter="fade">
                                      <p:cBhvr>
                                        <p:cTn id="94" dur="1000"/>
                                        <p:tgtEl>
                                          <p:spTgt spid="6">
                                            <p:graphicEl>
                                              <a:dgm id="{DC6ED0C9-711C-422F-A447-B8AD0E1F1DA4}"/>
                                            </p:graphicEl>
                                          </p:spTgt>
                                        </p:tgtEl>
                                      </p:cBhvr>
                                    </p:animEffect>
                                    <p:anim calcmode="lin" valueType="num">
                                      <p:cBhvr>
                                        <p:cTn id="95" dur="1000" fill="hold"/>
                                        <p:tgtEl>
                                          <p:spTgt spid="6">
                                            <p:graphicEl>
                                              <a:dgm id="{DC6ED0C9-711C-422F-A447-B8AD0E1F1DA4}"/>
                                            </p:graphicEl>
                                          </p:spTgt>
                                        </p:tgtEl>
                                        <p:attrNameLst>
                                          <p:attrName>ppt_x</p:attrName>
                                        </p:attrNameLst>
                                      </p:cBhvr>
                                      <p:tavLst>
                                        <p:tav tm="0">
                                          <p:val>
                                            <p:strVal val="#ppt_x"/>
                                          </p:val>
                                        </p:tav>
                                        <p:tav tm="100000">
                                          <p:val>
                                            <p:strVal val="#ppt_x"/>
                                          </p:val>
                                        </p:tav>
                                      </p:tavLst>
                                    </p:anim>
                                    <p:anim calcmode="lin" valueType="num">
                                      <p:cBhvr>
                                        <p:cTn id="96" dur="1000" fill="hold"/>
                                        <p:tgtEl>
                                          <p:spTgt spid="6">
                                            <p:graphicEl>
                                              <a:dgm id="{DC6ED0C9-711C-422F-A447-B8AD0E1F1DA4}"/>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6" grpId="0">
        <p:bldSub>
          <a:bldDgm bld="one"/>
        </p:bldSub>
      </p:bldGraphic>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Delay in first credit of </a:t>
            </a:r>
            <a:r>
              <a:rPr lang="en-US" sz="3200" b="1" dirty="0" smtClean="0"/>
              <a:t>Pension</a:t>
            </a:r>
            <a:r>
              <a:rPr lang="en-US" sz="3200" b="1" dirty="0"/>
              <a:t>&amp; Arrears </a:t>
            </a:r>
            <a:r>
              <a:rPr lang="en-US" sz="3200" b="1" dirty="0" smtClean="0"/>
              <a:t> </a:t>
            </a:r>
            <a:r>
              <a:rPr lang="en-US" sz="3200" b="1" dirty="0"/>
              <a:t>by the Banks</a:t>
            </a:r>
            <a:endParaRPr lang="en-US" sz="3200" dirty="0"/>
          </a:p>
        </p:txBody>
      </p:sp>
      <p:sp>
        <p:nvSpPr>
          <p:cNvPr id="3" name="Content Placeholder 2"/>
          <p:cNvSpPr>
            <a:spLocks noGrp="1"/>
          </p:cNvSpPr>
          <p:nvPr>
            <p:ph idx="1"/>
          </p:nvPr>
        </p:nvSpPr>
        <p:spPr>
          <a:xfrm>
            <a:off x="457200" y="1600200"/>
            <a:ext cx="8229600" cy="4876800"/>
          </a:xfrm>
        </p:spPr>
        <p:txBody>
          <a:bodyPr/>
          <a:lstStyle/>
          <a:p>
            <a:pPr algn="just">
              <a:buFont typeface="Wingdings" pitchFamily="2" charset="2"/>
              <a:buChar char="v"/>
            </a:pPr>
            <a:r>
              <a:rPr lang="en-US" sz="2800" dirty="0" smtClean="0"/>
              <a:t>banks are making considerable delay in crediting first pension to the pensioners’ accounts.</a:t>
            </a:r>
          </a:p>
          <a:p>
            <a:pPr algn="just">
              <a:buFont typeface="Wingdings" pitchFamily="2" charset="2"/>
              <a:buChar char="v"/>
            </a:pPr>
            <a:r>
              <a:rPr lang="en-US" sz="2800" dirty="0" smtClean="0"/>
              <a:t>During 1</a:t>
            </a:r>
            <a:r>
              <a:rPr lang="en-US" sz="2800" baseline="30000" dirty="0" smtClean="0"/>
              <a:t>st</a:t>
            </a:r>
            <a:r>
              <a:rPr lang="en-US" sz="2800" dirty="0" smtClean="0"/>
              <a:t> Jan.2015 to 31</a:t>
            </a:r>
            <a:r>
              <a:rPr lang="en-US" sz="2800" baseline="30000" dirty="0" smtClean="0"/>
              <a:t>st</a:t>
            </a:r>
            <a:r>
              <a:rPr lang="en-US" sz="2800" dirty="0" smtClean="0"/>
              <a:t> Dec.2015, total 36239 PPOs were sent to CPPCs.34907 PPOs have been credited,1332 are still pending.</a:t>
            </a:r>
          </a:p>
          <a:p>
            <a:pPr algn="just"/>
            <a:r>
              <a:rPr lang="en-US" sz="2000" dirty="0" smtClean="0"/>
              <a:t>17147 PPOs credited in 30 or less than 30 days of dispatch</a:t>
            </a:r>
          </a:p>
          <a:p>
            <a:pPr algn="just"/>
            <a:r>
              <a:rPr lang="en-US" sz="2000" dirty="0" smtClean="0"/>
              <a:t>11638 PPOs credited in 30-60 days of dispatch</a:t>
            </a:r>
          </a:p>
          <a:p>
            <a:pPr algn="just"/>
            <a:r>
              <a:rPr lang="en-US" sz="2000" dirty="0" smtClean="0"/>
              <a:t>3185 PPOs credited in 60-90 days of dispatch</a:t>
            </a:r>
          </a:p>
          <a:p>
            <a:pPr algn="just"/>
            <a:r>
              <a:rPr lang="en-US" sz="2000" dirty="0" smtClean="0"/>
              <a:t>2937 PPOs credited in more than 90 days of dispatch</a:t>
            </a:r>
          </a:p>
          <a:p>
            <a:pPr algn="just">
              <a:buFont typeface="Wingdings" pitchFamily="2" charset="2"/>
              <a:buChar char="v"/>
            </a:pPr>
            <a:r>
              <a:rPr lang="en-US" sz="2400" dirty="0" smtClean="0"/>
              <a:t>Main reason for delay was first time identification of pensioners which has now been dispensed with</a:t>
            </a:r>
            <a:r>
              <a:rPr lang="en-US" dirty="0" smtClean="0"/>
              <a:t>.</a:t>
            </a:r>
            <a:endParaRPr lang="en-US" dirty="0"/>
          </a:p>
        </p:txBody>
      </p:sp>
      <p:sp>
        <p:nvSpPr>
          <p:cNvPr id="4" name="Slide Number Placeholder 3"/>
          <p:cNvSpPr>
            <a:spLocks noGrp="1"/>
          </p:cNvSpPr>
          <p:nvPr>
            <p:ph type="sldNum" sz="quarter" idx="12"/>
          </p:nvPr>
        </p:nvSpPr>
        <p:spPr/>
        <p:txBody>
          <a:bodyPr/>
          <a:lstStyle/>
          <a:p>
            <a:fld id="{6ECA362A-9066-4FB8-BF7D-D2F5BD5AB25B}" type="slidenum">
              <a:rPr lang="es-ES" smtClean="0"/>
              <a:pPr/>
              <a:t>90</a:t>
            </a:fld>
            <a:endParaRPr lang="es-ES"/>
          </a:p>
        </p:txBody>
      </p:sp>
    </p:spTree>
    <p:extLst>
      <p:ext uri="{BB962C8B-B14F-4D97-AF65-F5344CB8AC3E}">
        <p14:creationId xmlns:p14="http://schemas.microsoft.com/office/powerpoint/2010/main" xmlns="" val="421252315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Delay in Arrear Payment</a:t>
            </a:r>
            <a:endParaRPr lang="en-US" sz="4000" b="1" dirty="0"/>
          </a:p>
        </p:txBody>
      </p:sp>
      <p:sp>
        <p:nvSpPr>
          <p:cNvPr id="3" name="Content Placeholder 2"/>
          <p:cNvSpPr>
            <a:spLocks noGrp="1"/>
          </p:cNvSpPr>
          <p:nvPr>
            <p:ph idx="1"/>
          </p:nvPr>
        </p:nvSpPr>
        <p:spPr/>
        <p:txBody>
          <a:bodyPr/>
          <a:lstStyle/>
          <a:p>
            <a:pPr algn="just">
              <a:buFont typeface="Wingdings" pitchFamily="2" charset="2"/>
              <a:buChar char="v"/>
            </a:pPr>
            <a:r>
              <a:rPr lang="en-US" sz="2800" dirty="0" smtClean="0"/>
              <a:t>In case of arrears payments also due to revision of pension cases, it is observed that long delays are taken place in crediting the arrears. In case of revision authorities, for the revision sent to banks on 7</a:t>
            </a:r>
            <a:r>
              <a:rPr lang="en-US" sz="2800" baseline="30000" dirty="0" smtClean="0"/>
              <a:t>th</a:t>
            </a:r>
            <a:r>
              <a:rPr lang="en-US" sz="2800" dirty="0" smtClean="0"/>
              <a:t> September 2015, it is observed that arrears have been credited only for 13109 cases. Still 8362 cases were pending for arrears credit.</a:t>
            </a:r>
          </a:p>
          <a:p>
            <a:endParaRPr lang="en-US" dirty="0"/>
          </a:p>
        </p:txBody>
      </p:sp>
      <p:sp>
        <p:nvSpPr>
          <p:cNvPr id="4" name="Slide Number Placeholder 3"/>
          <p:cNvSpPr>
            <a:spLocks noGrp="1"/>
          </p:cNvSpPr>
          <p:nvPr>
            <p:ph type="sldNum" sz="quarter" idx="12"/>
          </p:nvPr>
        </p:nvSpPr>
        <p:spPr/>
        <p:txBody>
          <a:bodyPr/>
          <a:lstStyle/>
          <a:p>
            <a:fld id="{6ECA362A-9066-4FB8-BF7D-D2F5BD5AB25B}" type="slidenum">
              <a:rPr lang="es-ES" smtClean="0"/>
              <a:pPr/>
              <a:t>91</a:t>
            </a:fld>
            <a:endParaRPr lang="es-ES"/>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Pending Pre-1990Old PPOs for Conversion in New 12 Digit PPO</a:t>
            </a:r>
            <a:endParaRPr lang="en-US" sz="2800" b="1" dirty="0"/>
          </a:p>
        </p:txBody>
      </p:sp>
      <p:sp>
        <p:nvSpPr>
          <p:cNvPr id="3" name="Content Placeholder 2"/>
          <p:cNvSpPr>
            <a:spLocks noGrp="1"/>
          </p:cNvSpPr>
          <p:nvPr>
            <p:ph idx="1"/>
          </p:nvPr>
        </p:nvSpPr>
        <p:spPr>
          <a:xfrm>
            <a:off x="457200" y="1600200"/>
            <a:ext cx="8229600" cy="4953000"/>
          </a:xfrm>
        </p:spPr>
        <p:txBody>
          <a:bodyPr/>
          <a:lstStyle/>
          <a:p>
            <a:pPr algn="just">
              <a:buFont typeface="Wingdings" pitchFamily="2" charset="2"/>
              <a:buChar char="v"/>
            </a:pPr>
            <a:r>
              <a:rPr lang="en-US" sz="2400" dirty="0" smtClean="0"/>
              <a:t>Since the establishment of CPAO in the year 1990, a unique 12 digit PPO number is allotted to each and every pensioner and it may be used to know the status of a PPO and for all future references. </a:t>
            </a:r>
          </a:p>
          <a:p>
            <a:pPr algn="just">
              <a:buFont typeface="Wingdings" pitchFamily="2" charset="2"/>
              <a:buChar char="v"/>
            </a:pPr>
            <a:r>
              <a:rPr lang="en-US" sz="2400" dirty="0" smtClean="0"/>
              <a:t>In each PPO, the first five digits indicate the code number of PPO Issuing Authority, next two digits indicate the year of issue, and after this the four digits indicate the sequential number of the PPO while the last digit is a check digit for the purpose of computer.</a:t>
            </a:r>
          </a:p>
          <a:p>
            <a:pPr algn="just">
              <a:buFont typeface="Wingdings" pitchFamily="2" charset="2"/>
              <a:buChar char="v"/>
            </a:pPr>
            <a:r>
              <a:rPr lang="en-US" sz="2400" dirty="0" smtClean="0"/>
              <a:t>Prior to 1990, alpha numeric PPO numbers were allotted to the pensioners by the respective PAOs. </a:t>
            </a:r>
            <a:endParaRPr lang="en-US" sz="2400" dirty="0"/>
          </a:p>
        </p:txBody>
      </p:sp>
      <p:sp>
        <p:nvSpPr>
          <p:cNvPr id="4" name="Slide Number Placeholder 3"/>
          <p:cNvSpPr>
            <a:spLocks noGrp="1"/>
          </p:cNvSpPr>
          <p:nvPr>
            <p:ph type="sldNum" sz="quarter" idx="12"/>
          </p:nvPr>
        </p:nvSpPr>
        <p:spPr/>
        <p:txBody>
          <a:bodyPr/>
          <a:lstStyle/>
          <a:p>
            <a:fld id="{6ECA362A-9066-4FB8-BF7D-D2F5BD5AB25B}" type="slidenum">
              <a:rPr lang="es-ES" smtClean="0"/>
              <a:pPr/>
              <a:t>92</a:t>
            </a:fld>
            <a:endParaRPr lang="es-ES"/>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Pending Pre-1990Old PPOs for Conversion in New 12 Digit PPO</a:t>
            </a:r>
            <a:endParaRPr lang="en-US" sz="3200" b="1" dirty="0"/>
          </a:p>
        </p:txBody>
      </p:sp>
      <p:sp>
        <p:nvSpPr>
          <p:cNvPr id="3" name="Content Placeholder 2"/>
          <p:cNvSpPr>
            <a:spLocks noGrp="1"/>
          </p:cNvSpPr>
          <p:nvPr>
            <p:ph idx="1"/>
          </p:nvPr>
        </p:nvSpPr>
        <p:spPr/>
        <p:txBody>
          <a:bodyPr/>
          <a:lstStyle/>
          <a:p>
            <a:pPr algn="just">
              <a:buFont typeface="Wingdings" pitchFamily="2" charset="2"/>
              <a:buChar char="v"/>
            </a:pPr>
            <a:r>
              <a:rPr lang="en-US" dirty="0" smtClean="0"/>
              <a:t>As on date more than 2 </a:t>
            </a:r>
            <a:r>
              <a:rPr lang="en-US" dirty="0" err="1" smtClean="0"/>
              <a:t>lacs</a:t>
            </a:r>
            <a:r>
              <a:rPr lang="en-US" dirty="0" smtClean="0"/>
              <a:t> old PPOs have been converted, however, about 10,500 old PPOs are still pending for conversion for want of original PPOs from the banks</a:t>
            </a:r>
            <a:r>
              <a:rPr lang="en-US" sz="3600" dirty="0" smtClean="0"/>
              <a:t>.</a:t>
            </a:r>
          </a:p>
          <a:p>
            <a:pPr algn="just">
              <a:buFont typeface="Wingdings" pitchFamily="2" charset="2"/>
              <a:buChar char="v"/>
            </a:pPr>
            <a:r>
              <a:rPr lang="en-US" dirty="0" smtClean="0"/>
              <a:t>Even in those cases where new 12 digits PPO numbers have been allotted banks are still showing old PPO numbers in their payment scrolls.</a:t>
            </a:r>
          </a:p>
          <a:p>
            <a:pPr algn="just"/>
            <a:endParaRPr lang="en-US" dirty="0"/>
          </a:p>
        </p:txBody>
      </p:sp>
      <p:sp>
        <p:nvSpPr>
          <p:cNvPr id="4" name="Slide Number Placeholder 3"/>
          <p:cNvSpPr>
            <a:spLocks noGrp="1"/>
          </p:cNvSpPr>
          <p:nvPr>
            <p:ph type="sldNum" sz="quarter" idx="12"/>
          </p:nvPr>
        </p:nvSpPr>
        <p:spPr/>
        <p:txBody>
          <a:bodyPr/>
          <a:lstStyle/>
          <a:p>
            <a:fld id="{6ECA362A-9066-4FB8-BF7D-D2F5BD5AB25B}" type="slidenum">
              <a:rPr lang="es-ES" smtClean="0"/>
              <a:pPr/>
              <a:t>93</a:t>
            </a:fld>
            <a:endParaRPr lang="es-ES"/>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Non updation of Master Data</a:t>
            </a:r>
            <a:endParaRPr lang="en-US" sz="3600" b="1" dirty="0"/>
          </a:p>
        </p:txBody>
      </p:sp>
      <p:sp>
        <p:nvSpPr>
          <p:cNvPr id="3" name="Content Placeholder 2"/>
          <p:cNvSpPr>
            <a:spLocks noGrp="1"/>
          </p:cNvSpPr>
          <p:nvPr>
            <p:ph idx="1"/>
          </p:nvPr>
        </p:nvSpPr>
        <p:spPr>
          <a:xfrm>
            <a:off x="457200" y="1600200"/>
            <a:ext cx="8229600" cy="5029200"/>
          </a:xfrm>
        </p:spPr>
        <p:txBody>
          <a:bodyPr/>
          <a:lstStyle/>
          <a:p>
            <a:pPr algn="just">
              <a:buFont typeface="Wingdings" pitchFamily="2" charset="2"/>
              <a:buChar char="v"/>
            </a:pPr>
            <a:r>
              <a:rPr lang="en-US" sz="2800" dirty="0" smtClean="0"/>
              <a:t>Correct and reconciled master data maintained at CPPC level is a must  for accurate payment of pension.</a:t>
            </a:r>
          </a:p>
          <a:p>
            <a:pPr algn="just">
              <a:buFont typeface="Wingdings" pitchFamily="2" charset="2"/>
              <a:buChar char="v"/>
            </a:pPr>
            <a:r>
              <a:rPr lang="en-US" sz="2800" dirty="0" smtClean="0"/>
              <a:t>Correctness of pension payment is also very vital for getting the reimbursement by the banks from RBI.</a:t>
            </a:r>
          </a:p>
          <a:p>
            <a:pPr algn="just">
              <a:buFont typeface="Wingdings" pitchFamily="2" charset="2"/>
              <a:buChar char="v"/>
            </a:pPr>
            <a:r>
              <a:rPr lang="en-US" sz="2800" dirty="0" smtClean="0"/>
              <a:t>All banks were advised to submit their updated master data in the latest format (23</a:t>
            </a:r>
            <a:r>
              <a:rPr lang="en-US" sz="2800" baseline="30000" dirty="0" smtClean="0"/>
              <a:t>rd</a:t>
            </a:r>
            <a:r>
              <a:rPr lang="en-US" sz="2800" dirty="0" smtClean="0"/>
              <a:t> December, 2014 version) and get it reconciled with that of CPAO to eliminate the discrepancies and errors. </a:t>
            </a:r>
          </a:p>
          <a:p>
            <a:pPr algn="just">
              <a:buNone/>
            </a:pPr>
            <a:r>
              <a:rPr lang="en-US" sz="2800" dirty="0" smtClean="0"/>
              <a:t>    from time to time.</a:t>
            </a:r>
            <a:endParaRPr lang="en-US" sz="2800" dirty="0"/>
          </a:p>
        </p:txBody>
      </p:sp>
      <p:sp>
        <p:nvSpPr>
          <p:cNvPr id="4" name="Slide Number Placeholder 3"/>
          <p:cNvSpPr>
            <a:spLocks noGrp="1"/>
          </p:cNvSpPr>
          <p:nvPr>
            <p:ph type="sldNum" sz="quarter" idx="12"/>
          </p:nvPr>
        </p:nvSpPr>
        <p:spPr/>
        <p:txBody>
          <a:bodyPr/>
          <a:lstStyle/>
          <a:p>
            <a:fld id="{6ECA362A-9066-4FB8-BF7D-D2F5BD5AB25B}" type="slidenum">
              <a:rPr lang="es-ES" smtClean="0"/>
              <a:pPr/>
              <a:t>94</a:t>
            </a:fld>
            <a:endParaRPr lang="es-ES"/>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3600" b="1" dirty="0" smtClean="0"/>
              <a:t>Non updation of Master Data</a:t>
            </a:r>
            <a:endParaRPr lang="en-US" sz="3600" dirty="0"/>
          </a:p>
        </p:txBody>
      </p:sp>
      <p:sp>
        <p:nvSpPr>
          <p:cNvPr id="3" name="Content Placeholder 2"/>
          <p:cNvSpPr>
            <a:spLocks noGrp="1"/>
          </p:cNvSpPr>
          <p:nvPr>
            <p:ph idx="1"/>
          </p:nvPr>
        </p:nvSpPr>
        <p:spPr>
          <a:xfrm>
            <a:off x="457200" y="1066800"/>
            <a:ext cx="8229600" cy="5059363"/>
          </a:xfrm>
        </p:spPr>
        <p:txBody>
          <a:bodyPr/>
          <a:lstStyle/>
          <a:p>
            <a:pPr algn="just">
              <a:buFont typeface="Wingdings" pitchFamily="2" charset="2"/>
              <a:buChar char="v"/>
            </a:pPr>
            <a:r>
              <a:rPr lang="en-US" sz="2800" dirty="0" smtClean="0"/>
              <a:t>It has been noticed that Banks are either not sending their Master Data regularly or it remains un-reconciled. (Banks are not sending updated master data based on the processing comments of CPAO on the earlier sent master data.</a:t>
            </a:r>
          </a:p>
          <a:p>
            <a:pPr algn="just">
              <a:buFont typeface="Wingdings" pitchFamily="2" charset="2"/>
              <a:buChar char="v"/>
            </a:pPr>
            <a:r>
              <a:rPr lang="en-US" sz="2800" dirty="0" smtClean="0"/>
              <a:t>In 2015-16 only 26 CPPCs have submitted their Master Data</a:t>
            </a:r>
          </a:p>
          <a:p>
            <a:pPr lvl="0" algn="just">
              <a:buFont typeface="Wingdings" pitchFamily="2" charset="2"/>
              <a:buChar char="v"/>
            </a:pPr>
            <a:r>
              <a:rPr lang="en-US" sz="2800" dirty="0" smtClean="0"/>
              <a:t>Deficiencies in maintenance of Master-Data i.e. wrong Date of Birth, pension amount, PPO number, name etc.</a:t>
            </a:r>
          </a:p>
          <a:p>
            <a:pPr algn="just">
              <a:buNone/>
            </a:pPr>
            <a:endParaRPr lang="en-US" sz="2800" dirty="0" smtClean="0"/>
          </a:p>
          <a:p>
            <a:endParaRPr lang="en-US" dirty="0"/>
          </a:p>
        </p:txBody>
      </p:sp>
      <p:sp>
        <p:nvSpPr>
          <p:cNvPr id="4" name="Slide Number Placeholder 3"/>
          <p:cNvSpPr>
            <a:spLocks noGrp="1"/>
          </p:cNvSpPr>
          <p:nvPr>
            <p:ph type="sldNum" sz="quarter" idx="12"/>
          </p:nvPr>
        </p:nvSpPr>
        <p:spPr/>
        <p:txBody>
          <a:bodyPr/>
          <a:lstStyle/>
          <a:p>
            <a:fld id="{6ECA362A-9066-4FB8-BF7D-D2F5BD5AB25B}" type="slidenum">
              <a:rPr lang="es-ES" smtClean="0"/>
              <a:pPr/>
              <a:t>95</a:t>
            </a:fld>
            <a:endParaRPr lang="es-ES"/>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ECA362A-9066-4FB8-BF7D-D2F5BD5AB25B}" type="slidenum">
              <a:rPr lang="es-ES" smtClean="0"/>
              <a:pPr/>
              <a:t>96</a:t>
            </a:fld>
            <a:endParaRPr lang="es-ES"/>
          </a:p>
        </p:txBody>
      </p:sp>
      <p:sp>
        <p:nvSpPr>
          <p:cNvPr id="30722" name="Rectangle 2"/>
          <p:cNvSpPr>
            <a:spLocks noChangeArrowheads="1"/>
          </p:cNvSpPr>
          <p:nvPr/>
        </p:nvSpPr>
        <p:spPr bwMode="auto">
          <a:xfrm>
            <a:off x="0" y="-215443"/>
            <a:ext cx="9144000" cy="82176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endPar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tabLst/>
            </a:pPr>
            <a:r>
              <a:rPr lang="en-US" sz="2800" b="1" u="sng" dirty="0" smtClean="0">
                <a:latin typeface="Calibri" pitchFamily="34" charset="0"/>
                <a:ea typeface="Times New Roman" pitchFamily="18" charset="0"/>
                <a:cs typeface="Calibri" pitchFamily="34" charset="0"/>
              </a:rPr>
              <a:t>Use of old LC Format</a:t>
            </a:r>
          </a:p>
          <a:p>
            <a:pPr marL="0" marR="0" lvl="0" indent="0" algn="just" defTabSz="914400" rtl="0" eaLnBrk="1" fontAlgn="base" latinLnBrk="0" hangingPunct="1">
              <a:lnSpc>
                <a:spcPct val="100000"/>
              </a:lnSpc>
              <a:spcBef>
                <a:spcPct val="0"/>
              </a:spcBef>
              <a:spcAft>
                <a:spcPct val="0"/>
              </a:spcAft>
              <a:buClrTx/>
              <a:buSzTx/>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it has been brought to CPAO’s notice by some Pensioners/Pensioners Associations that banks have mostly not implemented the changed format of Life Certificate and are still using the old format and also not giving the acknowledgement to the</a:t>
            </a:r>
            <a:r>
              <a:rPr kumimoji="0" lang="en-US" sz="2800" b="0" i="0" u="none" strike="noStrike" cap="none" normalizeH="0" dirty="0" smtClean="0">
                <a:ln>
                  <a:noFill/>
                </a:ln>
                <a:solidFill>
                  <a:schemeClr val="tx1"/>
                </a:solidFill>
                <a:effectLst/>
                <a:latin typeface="Calibri" pitchFamily="34" charset="0"/>
                <a:ea typeface="Times New Roman" pitchFamily="18" charset="0"/>
                <a:cs typeface="Calibri" pitchFamily="34" charset="0"/>
              </a:rPr>
              <a:t> </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pensioners/family pensioners.</a:t>
            </a:r>
          </a:p>
          <a:p>
            <a:pPr marL="0" marR="0" lvl="0" indent="0" algn="just" defTabSz="914400" rtl="0" eaLnBrk="1" fontAlgn="base" latinLnBrk="0" hangingPunct="1">
              <a:lnSpc>
                <a:spcPct val="100000"/>
              </a:lnSpc>
              <a:spcBef>
                <a:spcPct val="0"/>
              </a:spcBef>
              <a:spcAft>
                <a:spcPct val="0"/>
              </a:spcAft>
              <a:buClrTx/>
              <a:buSzTx/>
              <a:tabLst/>
            </a:pPr>
            <a:r>
              <a:rPr lang="en-US" sz="3200" b="1" u="sng" dirty="0" smtClean="0">
                <a:latin typeface="Calibri" pitchFamily="34" charset="0"/>
                <a:ea typeface="Times New Roman" pitchFamily="18" charset="0"/>
                <a:cs typeface="Calibri" pitchFamily="34" charset="0"/>
              </a:rPr>
              <a:t>e- Scroll related Issues</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v"/>
              <a:tabLst/>
            </a:pPr>
            <a:r>
              <a:rPr lang="en-US" sz="2800" dirty="0" smtClean="0">
                <a:latin typeface="Calibri" pitchFamily="34" charset="0"/>
                <a:ea typeface="Times New Roman" pitchFamily="18" charset="0"/>
                <a:cs typeface="Calibri" pitchFamily="34" charset="0"/>
              </a:rPr>
              <a:t>Most of the  CPPCs are not timely uploading the e- Scrolls.</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v"/>
              <a:tabLst/>
            </a:pPr>
            <a:r>
              <a:rPr lang="en-US" sz="2800" dirty="0" smtClean="0">
                <a:latin typeface="Calibri" pitchFamily="34" charset="0"/>
                <a:ea typeface="Times New Roman" pitchFamily="18" charset="0"/>
                <a:cs typeface="Calibri" pitchFamily="34" charset="0"/>
              </a:rPr>
              <a:t>CPPCs are mailing the error Scrolls instead of uploading it through website. Due to this, CPAO is uploading it after due rectification.</a:t>
            </a:r>
          </a:p>
          <a:p>
            <a:pPr algn="just">
              <a:buFont typeface="Wingdings" pitchFamily="2" charset="2"/>
              <a:buChar char="v"/>
            </a:pPr>
            <a:r>
              <a:rPr lang="en-US" sz="2800" dirty="0" smtClean="0">
                <a:latin typeface="Calibri" pitchFamily="34" charset="0"/>
                <a:ea typeface="Times New Roman" pitchFamily="18" charset="0"/>
                <a:cs typeface="Calibri" pitchFamily="34" charset="0"/>
              </a:rPr>
              <a:t>Changed information and status of receipt of LC are not being submitted through e-Scrolls.</a:t>
            </a:r>
            <a:r>
              <a:rPr lang="en-US" sz="2800" dirty="0" smtClean="0"/>
              <a:t> </a:t>
            </a:r>
          </a:p>
          <a:p>
            <a:pPr algn="just">
              <a:buFont typeface="Wingdings" pitchFamily="2" charset="2"/>
              <a:buChar char="v"/>
            </a:pPr>
            <a:r>
              <a:rPr lang="en-US" sz="2800" dirty="0" smtClean="0">
                <a:latin typeface="Calibri" pitchFamily="34" charset="0"/>
                <a:ea typeface="Times New Roman" pitchFamily="18" charset="0"/>
                <a:cs typeface="Calibri" pitchFamily="34" charset="0"/>
              </a:rPr>
              <a:t>Totaling errors in e-Scrolls</a:t>
            </a:r>
          </a:p>
          <a:p>
            <a:pPr marL="0" marR="0" lvl="0" indent="0" algn="just" defTabSz="914400" rtl="0" eaLnBrk="1" fontAlgn="base" latinLnBrk="0" hangingPunct="1">
              <a:lnSpc>
                <a:spcPct val="100000"/>
              </a:lnSpc>
              <a:spcBef>
                <a:spcPct val="0"/>
              </a:spcBef>
              <a:spcAft>
                <a:spcPct val="0"/>
              </a:spcAft>
              <a:buClrTx/>
              <a:buSzTx/>
              <a:tabLst/>
            </a:pPr>
            <a:endParaRPr lang="en-US" sz="3200" dirty="0" smtClean="0">
              <a:latin typeface="Calibri" pitchFamily="34" charset="0"/>
              <a:ea typeface="Times New Roman" pitchFamily="18"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tabLst/>
            </a:pPr>
            <a:endParaRPr kumimoji="0" lang="en-US" sz="3200" i="0"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tabLst/>
            </a:pPr>
            <a:endParaRPr lang="en-US" sz="2400" dirty="0" smtClean="0">
              <a:latin typeface="Calibri" pitchFamily="34"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35BFD89-4C6D-41DF-86CE-CA9AB3545CC2}" type="slidenum">
              <a:rPr lang="es-ES" smtClean="0"/>
              <a:pPr/>
              <a:t>97</a:t>
            </a:fld>
            <a:endParaRPr lang="es-ES"/>
          </a:p>
        </p:txBody>
      </p:sp>
      <p:sp>
        <p:nvSpPr>
          <p:cNvPr id="3" name="Rectangle 2"/>
          <p:cNvSpPr/>
          <p:nvPr/>
        </p:nvSpPr>
        <p:spPr>
          <a:xfrm>
            <a:off x="0" y="0"/>
            <a:ext cx="9144000" cy="6063198"/>
          </a:xfrm>
          <a:prstGeom prst="rect">
            <a:avLst/>
          </a:prstGeom>
        </p:spPr>
        <p:txBody>
          <a:bodyPr wrap="square">
            <a:spAutoFit/>
          </a:bodyPr>
          <a:lstStyle/>
          <a:p>
            <a:pPr algn="just">
              <a:buFont typeface="Wingdings" pitchFamily="2" charset="2"/>
              <a:buChar char="v"/>
            </a:pPr>
            <a:r>
              <a:rPr lang="en-US" sz="2800" dirty="0" smtClean="0"/>
              <a:t>DOT has also suggested that banks should provide the information regarding Death of Pensioner/Family Pensioner.  Banks may also provide the information about the number of Digital Life Certificates (</a:t>
            </a:r>
            <a:r>
              <a:rPr lang="en-US" sz="2800" dirty="0" err="1" smtClean="0"/>
              <a:t>Jeevan</a:t>
            </a:r>
            <a:r>
              <a:rPr lang="en-US" sz="2800" dirty="0" smtClean="0"/>
              <a:t> </a:t>
            </a:r>
            <a:r>
              <a:rPr lang="en-US" sz="2800" dirty="0" err="1" smtClean="0"/>
              <a:t>Praman</a:t>
            </a:r>
            <a:r>
              <a:rPr lang="en-US" sz="2800" dirty="0" smtClean="0"/>
              <a:t>) received as compared to number of </a:t>
            </a:r>
            <a:r>
              <a:rPr lang="en-US" sz="2800" dirty="0" err="1" smtClean="0"/>
              <a:t>Aadhar</a:t>
            </a:r>
            <a:r>
              <a:rPr lang="en-US" sz="2800" dirty="0" smtClean="0"/>
              <a:t> Seeded Pensioners’ accounts.</a:t>
            </a:r>
          </a:p>
          <a:p>
            <a:pPr algn="just"/>
            <a:r>
              <a:rPr lang="en-US" sz="3200" b="1" dirty="0" smtClean="0"/>
              <a:t>Issues related to e-PPO</a:t>
            </a:r>
          </a:p>
          <a:p>
            <a:pPr algn="just"/>
            <a:r>
              <a:rPr lang="en-US" sz="2800" dirty="0" smtClean="0"/>
              <a:t>Banks were instructed to ensure that their systems and processes are equipped to handle e-PPO and e-revision of pension which result in faster processing and credit of pension. However, out of 25 banks, where e-PPO was to be implemented from 1</a:t>
            </a:r>
            <a:r>
              <a:rPr lang="en-US" sz="2800" baseline="30000" dirty="0" smtClean="0"/>
              <a:t>st</a:t>
            </a:r>
            <a:r>
              <a:rPr lang="en-US" sz="2800" dirty="0" smtClean="0"/>
              <a:t> February, 2016, SFTP server is ready only for 9 Banks.</a:t>
            </a:r>
          </a:p>
          <a:p>
            <a:pPr algn="just">
              <a:buFont typeface="Wingdings" pitchFamily="2" charset="2"/>
              <a:buChar char="v"/>
            </a:pPr>
            <a:endParaRPr lang="en-US" sz="2000" dirty="0" smtClean="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35BFD89-4C6D-41DF-86CE-CA9AB3545CC2}" type="slidenum">
              <a:rPr lang="es-ES" smtClean="0"/>
              <a:pPr/>
              <a:t>98</a:t>
            </a:fld>
            <a:endParaRPr lang="es-ES"/>
          </a:p>
        </p:txBody>
      </p:sp>
      <p:sp>
        <p:nvSpPr>
          <p:cNvPr id="3" name="Rectangle 2"/>
          <p:cNvSpPr/>
          <p:nvPr/>
        </p:nvSpPr>
        <p:spPr>
          <a:xfrm>
            <a:off x="0" y="0"/>
            <a:ext cx="9144000" cy="8648521"/>
          </a:xfrm>
          <a:prstGeom prst="rect">
            <a:avLst/>
          </a:prstGeom>
        </p:spPr>
        <p:txBody>
          <a:bodyPr wrap="square">
            <a:spAutoFit/>
          </a:bodyPr>
          <a:lstStyle/>
          <a:p>
            <a:pPr algn="ctr"/>
            <a:r>
              <a:rPr lang="en-US" sz="2400" b="1" u="sng" dirty="0" smtClean="0"/>
              <a:t>Maintenance and updation of bank-wise master directory of CPPC/ branches </a:t>
            </a:r>
          </a:p>
          <a:p>
            <a:pPr algn="just"/>
            <a:r>
              <a:rPr lang="en-US" sz="2800" dirty="0" smtClean="0"/>
              <a:t>CPPC should maintain a bank branch-wise master directory with contact details of GM/AGM of Govt. Business Department &amp; Head of CPPC and detailed information of  branches. This directory should be available to CPAO Changes, if any, may be regularly uploaded to the web page of Bank/CPPC and intimation be sent to CPAO. </a:t>
            </a:r>
          </a:p>
          <a:p>
            <a:pPr algn="ctr"/>
            <a:r>
              <a:rPr lang="en-US" sz="2400" b="1" u="sng" dirty="0" smtClean="0"/>
              <a:t>Requirement of Uniform Staffing Norms for CPPCs</a:t>
            </a:r>
          </a:p>
          <a:p>
            <a:pPr lvl="0" algn="just"/>
            <a:r>
              <a:rPr lang="en-US" sz="2800" dirty="0" smtClean="0"/>
              <a:t>There must be uniform guideline regarding staffing norms for the CPPC. It has been observed that many CPPCs are not adequately manned to deal with the pension processing. In view of it, there must be uniformity in number of personnel posted in the CPPCs based on the total number of pensioners in the CPPC.</a:t>
            </a:r>
          </a:p>
          <a:p>
            <a:pPr algn="ctr"/>
            <a:endParaRPr lang="en-US" sz="2400" b="1" u="sng" dirty="0" smtClean="0"/>
          </a:p>
          <a:p>
            <a:pPr algn="just"/>
            <a:endParaRPr lang="en-US" sz="2400" b="1" u="sng" dirty="0" smtClean="0"/>
          </a:p>
          <a:p>
            <a:pPr algn="just"/>
            <a:endParaRPr lang="en-US" sz="2400" dirty="0" smtClean="0"/>
          </a:p>
          <a:p>
            <a:pPr algn="just"/>
            <a:endParaRPr lang="en-US" sz="2400" dirty="0" smtClean="0"/>
          </a:p>
          <a:p>
            <a:pPr algn="just"/>
            <a:endParaRPr lang="en-US" sz="2400" dirty="0" smtClean="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15962"/>
          </a:xfrm>
        </p:spPr>
        <p:txBody>
          <a:bodyPr/>
          <a:lstStyle/>
          <a:p>
            <a:r>
              <a:rPr lang="en-US" sz="2400" b="1" dirty="0" smtClean="0"/>
              <a:t>Readiness of Banks to handle 7</a:t>
            </a:r>
            <a:r>
              <a:rPr lang="en-US" sz="2400" b="1" baseline="30000" dirty="0" smtClean="0"/>
              <a:t>th</a:t>
            </a:r>
            <a:r>
              <a:rPr lang="en-US" sz="2400" b="1" dirty="0" smtClean="0"/>
              <a:t> CPC revision cases</a:t>
            </a:r>
            <a:endParaRPr lang="en-US" sz="2400" dirty="0"/>
          </a:p>
        </p:txBody>
      </p:sp>
      <p:sp>
        <p:nvSpPr>
          <p:cNvPr id="5" name="Content Placeholder 4"/>
          <p:cNvSpPr>
            <a:spLocks noGrp="1"/>
          </p:cNvSpPr>
          <p:nvPr>
            <p:ph idx="1"/>
          </p:nvPr>
        </p:nvSpPr>
        <p:spPr>
          <a:xfrm>
            <a:off x="457200" y="762000"/>
            <a:ext cx="8229600" cy="5364163"/>
          </a:xfrm>
        </p:spPr>
        <p:txBody>
          <a:bodyPr/>
          <a:lstStyle/>
          <a:p>
            <a:pPr algn="just">
              <a:buFont typeface="Wingdings" pitchFamily="2" charset="2"/>
              <a:buChar char="v"/>
            </a:pPr>
            <a:r>
              <a:rPr lang="en-US" sz="2800" dirty="0" smtClean="0"/>
              <a:t>To deal with 7</a:t>
            </a:r>
            <a:r>
              <a:rPr lang="en-US" sz="2800" baseline="30000" dirty="0" smtClean="0"/>
              <a:t>th</a:t>
            </a:r>
            <a:r>
              <a:rPr lang="en-US" sz="2800" dirty="0" smtClean="0"/>
              <a:t> CPC cases banks have to draw clear roadmap for making the payment of revised pension and arrear which should include necessary infrastructure, staff and systems.</a:t>
            </a:r>
          </a:p>
          <a:p>
            <a:pPr algn="just">
              <a:buFont typeface="Wingdings" pitchFamily="2" charset="2"/>
              <a:buChar char="v"/>
            </a:pPr>
            <a:r>
              <a:rPr lang="en-US" sz="2800" dirty="0" smtClean="0"/>
              <a:t>For receiving digitally signed revision authorities from PAO development work is underway in PFMS.</a:t>
            </a:r>
          </a:p>
          <a:p>
            <a:pPr algn="just">
              <a:buFont typeface="Wingdings" pitchFamily="2" charset="2"/>
              <a:buChar char="v"/>
            </a:pPr>
            <a:r>
              <a:rPr lang="en-US" sz="2800" dirty="0" smtClean="0"/>
              <a:t>Experience of combined revision authority sent to banks for arrear payment is not encouraging. Still after five months 8000 cases are pending.</a:t>
            </a:r>
            <a:endParaRPr lang="en-US" sz="2800" dirty="0"/>
          </a:p>
        </p:txBody>
      </p:sp>
      <p:sp>
        <p:nvSpPr>
          <p:cNvPr id="2" name="Slide Number Placeholder 1"/>
          <p:cNvSpPr>
            <a:spLocks noGrp="1"/>
          </p:cNvSpPr>
          <p:nvPr>
            <p:ph type="sldNum" sz="quarter" idx="12"/>
          </p:nvPr>
        </p:nvSpPr>
        <p:spPr/>
        <p:txBody>
          <a:bodyPr/>
          <a:lstStyle/>
          <a:p>
            <a:fld id="{135BFD89-4C6D-41DF-86CE-CA9AB3545CC2}" type="slidenum">
              <a:rPr lang="es-ES" smtClean="0"/>
              <a:pPr/>
              <a:t>99</a:t>
            </a:fld>
            <a:endParaRPr lang="es-E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0">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Theme10</Template>
  <TotalTime>3254</TotalTime>
  <Words>8388</Words>
  <Application>Microsoft Office PowerPoint</Application>
  <PresentationFormat>On-screen Show (4:3)</PresentationFormat>
  <Paragraphs>993</Paragraphs>
  <Slides>111</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111</vt:i4>
      </vt:variant>
    </vt:vector>
  </HeadingPairs>
  <TitlesOfParts>
    <vt:vector size="113" baseType="lpstr">
      <vt:lpstr>Theme10</vt:lpstr>
      <vt:lpstr>Worksheet</vt:lpstr>
      <vt:lpstr>CENTRAL CIVIL PENSIONS PENSION PAYMENT  PROCESS Current status, Issues &amp; Challenges</vt:lpstr>
      <vt:lpstr>Slide 2</vt:lpstr>
      <vt:lpstr>Objective of pension delivery mechanism </vt:lpstr>
      <vt:lpstr>Slide 4</vt:lpstr>
      <vt:lpstr>Slide 5</vt:lpstr>
      <vt:lpstr>About CPAO</vt:lpstr>
      <vt:lpstr>Slide 7</vt:lpstr>
      <vt:lpstr>Slide 8</vt:lpstr>
      <vt:lpstr>BENEFICIARIES</vt:lpstr>
      <vt:lpstr>Slide 10</vt:lpstr>
      <vt:lpstr>Organization Structure of CPAO</vt:lpstr>
      <vt:lpstr>Pension Expenditure</vt:lpstr>
      <vt:lpstr>Slide 13</vt:lpstr>
      <vt:lpstr>Slide 14</vt:lpstr>
      <vt:lpstr>Working of PARAS</vt:lpstr>
      <vt:lpstr>Slide 16</vt:lpstr>
      <vt:lpstr>  CPAO &amp; New Pension Scheme-AR  </vt:lpstr>
      <vt:lpstr>Break up of NPS-AR cases</vt:lpstr>
      <vt:lpstr>Slide 19</vt:lpstr>
      <vt:lpstr>Slide 20</vt:lpstr>
      <vt:lpstr>Slide 21</vt:lpstr>
      <vt:lpstr>Slide 22</vt:lpstr>
      <vt:lpstr>Slide 23</vt:lpstr>
      <vt:lpstr>Slide 24</vt:lpstr>
      <vt:lpstr>Slide 25</vt:lpstr>
      <vt:lpstr>Categories of Pensioners</vt:lpstr>
      <vt:lpstr>Slide 27</vt:lpstr>
      <vt:lpstr>Slide 28</vt:lpstr>
      <vt:lpstr>Authorities Involved in Pension Processing</vt:lpstr>
      <vt:lpstr>Timelines</vt:lpstr>
      <vt:lpstr>Authorities competent to issue PPO</vt:lpstr>
      <vt:lpstr>Mode of Credit of Pension</vt:lpstr>
      <vt:lpstr>Modes of disbursement of pensions</vt:lpstr>
      <vt:lpstr>Permissible payment channels for switchover</vt:lpstr>
      <vt:lpstr>Transfer of pension payment from Branch/Bank to another</vt:lpstr>
      <vt:lpstr> Opening the Bank Account and Facility for withdrawal of Pension to sick, incapacitated and physically challenged Pensioners </vt:lpstr>
      <vt:lpstr>Certificates by Pensioner</vt:lpstr>
      <vt:lpstr>Non employment/Reemployment Certificate</vt:lpstr>
      <vt:lpstr>Life Certificate</vt:lpstr>
      <vt:lpstr>Recent Change in the Format of Life Certificate</vt:lpstr>
      <vt:lpstr>Jeevan Pramaan(Digital Life Certificate-DLC)</vt:lpstr>
      <vt:lpstr>Jeevan Pramaan(Digital Life Certificate-DLC)</vt:lpstr>
      <vt:lpstr>Arrears of Pension </vt:lpstr>
      <vt:lpstr>Arrears of Pension </vt:lpstr>
      <vt:lpstr>Pension on Death of Pensioner</vt:lpstr>
      <vt:lpstr>Family Pension</vt:lpstr>
      <vt:lpstr>Re Issue of Duplicate PPO</vt:lpstr>
      <vt:lpstr>   New Initiatives  At Central Pension Accounting Office    </vt:lpstr>
      <vt:lpstr>New Initiatives in the CPAO— ongoing   projects</vt:lpstr>
      <vt:lpstr>New Initiatives in the CPAO— ongoing   projects</vt:lpstr>
      <vt:lpstr> Establishment of CPPC</vt:lpstr>
      <vt:lpstr>Establishment of CPPC</vt:lpstr>
      <vt:lpstr>Establishment of CPPC</vt:lpstr>
      <vt:lpstr>Roles and Responsibilities of CPPCs </vt:lpstr>
      <vt:lpstr>Roles and Responsibilities of CPPCs</vt:lpstr>
      <vt:lpstr>Roles and Responsibilities of CPPCs</vt:lpstr>
      <vt:lpstr>Roles and Responsibilities of CPPCs</vt:lpstr>
      <vt:lpstr>Duties of Paying Branch</vt:lpstr>
      <vt:lpstr>Duties of Paying Branch</vt:lpstr>
      <vt:lpstr> CPAO Website-www.cpao.nic.in </vt:lpstr>
      <vt:lpstr>Single Window service on CPAO website</vt:lpstr>
      <vt:lpstr>Pensioner Section</vt:lpstr>
      <vt:lpstr>Pensioner Section</vt:lpstr>
      <vt:lpstr>Single Window service on CPAO website..Contd.</vt:lpstr>
      <vt:lpstr>Single Window service on CPAO website..Contd</vt:lpstr>
      <vt:lpstr>SMS Facility for Pensioners</vt:lpstr>
      <vt:lpstr>Slide 67</vt:lpstr>
      <vt:lpstr>Benefits of e-scroll system: </vt:lpstr>
      <vt:lpstr>Getting Changed Information</vt:lpstr>
      <vt:lpstr>Slide 70</vt:lpstr>
      <vt:lpstr>Online Allotment of Running Serial Numbers of PPO to PAOs</vt:lpstr>
      <vt:lpstr>Grievance Redressal System For Pensioners</vt:lpstr>
      <vt:lpstr>Register complaint on CPAO intranet software</vt:lpstr>
      <vt:lpstr>Slide 74</vt:lpstr>
      <vt:lpstr>ePension</vt:lpstr>
      <vt:lpstr>e-Pension Portal</vt:lpstr>
      <vt:lpstr>e-PPO(Revision)</vt:lpstr>
      <vt:lpstr>Benefits of e-PPO(Revision)..</vt:lpstr>
      <vt:lpstr>Benefits of e-PPO(Revision)..</vt:lpstr>
      <vt:lpstr> Latest Developments </vt:lpstr>
      <vt:lpstr>BSR Code Directory Updation</vt:lpstr>
      <vt:lpstr>Digitization of Remarks in SSA</vt:lpstr>
      <vt:lpstr>Slide 83</vt:lpstr>
      <vt:lpstr> PROBLEMS &amp; CHALLENGES FACED BY CPAO </vt:lpstr>
      <vt:lpstr>Revision of Pre-2006  Pension Cases</vt:lpstr>
      <vt:lpstr>Date of Birth- the most crucial information</vt:lpstr>
      <vt:lpstr>Revision of Pre-2006  Pension Cases</vt:lpstr>
      <vt:lpstr>Revision in Installments</vt:lpstr>
      <vt:lpstr>Revision in Installments</vt:lpstr>
      <vt:lpstr>Delay in first credit of Pension&amp; Arrears  by the Banks</vt:lpstr>
      <vt:lpstr>Delay in Arrear Payment</vt:lpstr>
      <vt:lpstr>Pending Pre-1990Old PPOs for Conversion in New 12 Digit PPO</vt:lpstr>
      <vt:lpstr>Pending Pre-1990Old PPOs for Conversion in New 12 Digit PPO</vt:lpstr>
      <vt:lpstr>Non updation of Master Data</vt:lpstr>
      <vt:lpstr>Non updation of Master Data</vt:lpstr>
      <vt:lpstr>Slide 96</vt:lpstr>
      <vt:lpstr>Slide 97</vt:lpstr>
      <vt:lpstr>Slide 98</vt:lpstr>
      <vt:lpstr>Readiness of Banks to handle 7th CPC revision cases</vt:lpstr>
      <vt:lpstr>Non Submission of Compliance Report of audit</vt:lpstr>
      <vt:lpstr>Slide 101</vt:lpstr>
      <vt:lpstr>Types of Irregularities</vt:lpstr>
      <vt:lpstr>Financial Irregularities</vt:lpstr>
      <vt:lpstr>Financial Irregularities</vt:lpstr>
      <vt:lpstr>Financial Irregularities</vt:lpstr>
      <vt:lpstr>Procedural Irregularities</vt:lpstr>
      <vt:lpstr>Procedural Irregularities</vt:lpstr>
      <vt:lpstr>Procedural Irregularities</vt:lpstr>
      <vt:lpstr>System Related Irregularities</vt:lpstr>
      <vt:lpstr>Other Irregularities</vt:lpstr>
      <vt:lpstr>Thank you</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GUIDELINES  FOR PREPARING A  STRATEGIC PLAN DOCUMENT</dc:title>
  <dc:creator>pmd2</dc:creator>
  <cp:lastModifiedBy>FMRRS-1</cp:lastModifiedBy>
  <cp:revision>601</cp:revision>
  <dcterms:created xsi:type="dcterms:W3CDTF">2011-04-26T10:08:46Z</dcterms:created>
  <dcterms:modified xsi:type="dcterms:W3CDTF">2016-06-10T09:45:22Z</dcterms:modified>
</cp:coreProperties>
</file>